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9"/>
  </p:notesMasterIdLst>
  <p:sldIdLst>
    <p:sldId id="256" r:id="rId2"/>
    <p:sldId id="257" r:id="rId3"/>
    <p:sldId id="258" r:id="rId4"/>
    <p:sldId id="259" r:id="rId5"/>
    <p:sldId id="260" r:id="rId6"/>
    <p:sldId id="266" r:id="rId7"/>
    <p:sldId id="261" r:id="rId8"/>
    <p:sldId id="264" r:id="rId9"/>
    <p:sldId id="271" r:id="rId10"/>
    <p:sldId id="272" r:id="rId11"/>
    <p:sldId id="273" r:id="rId12"/>
    <p:sldId id="274" r:id="rId13"/>
    <p:sldId id="276" r:id="rId14"/>
    <p:sldId id="278" r:id="rId15"/>
    <p:sldId id="279"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AE99F-A22C-4D30-ACC2-52A7C582C44B}" v="6" dt="2024-02-06T21:14:55.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autoAdjust="0"/>
    <p:restoredTop sz="68989" autoAdjust="0"/>
  </p:normalViewPr>
  <p:slideViewPr>
    <p:cSldViewPr snapToGrid="0">
      <p:cViewPr varScale="1">
        <p:scale>
          <a:sx n="82" d="100"/>
          <a:sy n="82" d="100"/>
        </p:scale>
        <p:origin x="17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D6AEA-D227-40D1-B3EA-599D578D0E1F}" type="datetimeFigureOut">
              <a:rPr lang="en-AU" smtClean="0"/>
              <a:t>19/02/2024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07D3E-5BCD-44DE-8C5E-696AFC2C6070}" type="slidenum">
              <a:rPr lang="en-AU" smtClean="0"/>
              <a:t>‹#›</a:t>
            </a:fld>
            <a:endParaRPr lang="en-AU"/>
          </a:p>
        </p:txBody>
      </p:sp>
    </p:spTree>
    <p:extLst>
      <p:ext uri="{BB962C8B-B14F-4D97-AF65-F5344CB8AC3E}">
        <p14:creationId xmlns:p14="http://schemas.microsoft.com/office/powerpoint/2010/main" val="280201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50000"/>
              </a:lnSpc>
              <a:buFont typeface="+mj-l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Title Slide</a:t>
            </a:r>
          </a:p>
          <a:p>
            <a:pPr marL="342900" lvl="0" indent="-342900" algn="just">
              <a:lnSpc>
                <a:spcPct val="150000"/>
              </a:lnSpc>
              <a:buFont typeface="+mj-lt"/>
              <a:buAutoNum type="arabicPeriod"/>
            </a:pP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Welcome everybody, thank you for attending. If you’ve somehow joined this workshop without reading through what it is about, today we will be working through some of the complexities of the applied native title compensation work that Craig and myself have experienced in South Australia. That said, I recognise there are several very experienced compensation practitioners in the room, and we also hope to draw on that experience and knowledge today by working collaboratively through the afternoon.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1</a:t>
            </a:fld>
            <a:endParaRPr lang="en-AU"/>
          </a:p>
        </p:txBody>
      </p:sp>
    </p:spTree>
    <p:extLst>
      <p:ext uri="{BB962C8B-B14F-4D97-AF65-F5344CB8AC3E}">
        <p14:creationId xmlns:p14="http://schemas.microsoft.com/office/powerpoint/2010/main" val="412107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Definitional – solastalgia - Craig</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10</a:t>
            </a:fld>
            <a:endParaRPr lang="en-AU"/>
          </a:p>
        </p:txBody>
      </p:sp>
    </p:spTree>
    <p:extLst>
      <p:ext uri="{BB962C8B-B14F-4D97-AF65-F5344CB8AC3E}">
        <p14:creationId xmlns:p14="http://schemas.microsoft.com/office/powerpoint/2010/main" val="394975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a:t>
            </a:r>
          </a:p>
          <a:p>
            <a:endParaRPr lang="en-US" dirty="0"/>
          </a:p>
          <a:p>
            <a:r>
              <a:rPr lang="en-US" dirty="0"/>
              <a:t>Split workshop into groups. </a:t>
            </a:r>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11</a:t>
            </a:fld>
            <a:endParaRPr lang="en-AU"/>
          </a:p>
        </p:txBody>
      </p:sp>
    </p:spTree>
    <p:extLst>
      <p:ext uri="{BB962C8B-B14F-4D97-AF65-F5344CB8AC3E}">
        <p14:creationId xmlns:p14="http://schemas.microsoft.com/office/powerpoint/2010/main" val="222060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1100" b="1" dirty="0">
                <a:effectLst/>
                <a:latin typeface="Times New Roman" panose="02020603050405020304" pitchFamily="18" charset="0"/>
                <a:ea typeface="Calibri" panose="020F0502020204030204" pitchFamily="34" charset="0"/>
                <a:cs typeface="Times New Roman" panose="02020603050405020304" pitchFamily="18" charset="0"/>
              </a:rPr>
              <a:t>Potential</a:t>
            </a:r>
            <a:r>
              <a:rPr lang="en-AU" sz="11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Themes for Discussion</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l">
              <a:lnSpc>
                <a:spcPct val="150000"/>
              </a:lnSpc>
              <a:buFont typeface="+mj-lt"/>
              <a:buAutoNum type="alphaLcPeriod"/>
            </a:pPr>
            <a:r>
              <a:rPr lang="en-AU" sz="1100" dirty="0">
                <a:effectLst/>
                <a:latin typeface="Times New Roman" panose="02020603050405020304" pitchFamily="18" charset="0"/>
                <a:ea typeface="Times New Roman" panose="02020603050405020304" pitchFamily="18" charset="0"/>
                <a:cs typeface="Times New Roman" panose="02020603050405020304" pitchFamily="18" charset="0"/>
              </a:rPr>
              <a:t>How does the emerging native title concept of “cultural loss” differ from personal injury loss or compensation for damage to cultural heritage sites?</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50000"/>
              </a:lnSpc>
            </a:pPr>
            <a:r>
              <a:rPr lang="en-A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lvl="1" indent="-285750" algn="l">
              <a:lnSpc>
                <a:spcPct val="150000"/>
              </a:lnSpc>
              <a:buFont typeface="+mj-lt"/>
              <a:buAutoNum type="alphaLcPeriod"/>
            </a:pPr>
            <a:r>
              <a:rPr lang="en-AU" sz="1100" dirty="0">
                <a:effectLst/>
                <a:latin typeface="Times New Roman" panose="02020603050405020304" pitchFamily="18" charset="0"/>
                <a:ea typeface="Times New Roman" panose="02020603050405020304" pitchFamily="18" charset="0"/>
                <a:cs typeface="Times New Roman" panose="02020603050405020304" pitchFamily="18" charset="0"/>
              </a:rPr>
              <a:t>(as noted above at 4.) How might anthropologists translate claimant’s expressions of loss/grief regarding damage to country (i.e. the data) into “cultural loss” at the level of the group (i.e. an analysis of damage to a group’s shared laws and customs). What must be demonstrated to give rise to cultural loss? </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A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lvl="1" indent="-285750" algn="l">
              <a:lnSpc>
                <a:spcPct val="150000"/>
              </a:lnSpc>
              <a:buFont typeface="+mj-lt"/>
              <a:buAutoNum type="alphaLcPeriod"/>
            </a:pPr>
            <a:r>
              <a:rPr lang="en-AU" sz="1100" dirty="0">
                <a:effectLst/>
                <a:latin typeface="Times New Roman" panose="02020603050405020304" pitchFamily="18" charset="0"/>
                <a:ea typeface="Times New Roman" panose="02020603050405020304" pitchFamily="18" charset="0"/>
                <a:cs typeface="Times New Roman" panose="02020603050405020304" pitchFamily="18" charset="0"/>
              </a:rPr>
              <a:t>How might anthropologists address correlations in culture change/loss over time with specific compensable events? </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A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lvl="1" indent="-285750" algn="l">
              <a:lnSpc>
                <a:spcPct val="150000"/>
              </a:lnSpc>
              <a:buFont typeface="+mj-lt"/>
              <a:buAutoNum type="alphaLcPeriod"/>
            </a:pPr>
            <a:r>
              <a:rPr lang="en-AU" sz="1100" dirty="0">
                <a:effectLst/>
                <a:latin typeface="Times New Roman" panose="02020603050405020304" pitchFamily="18" charset="0"/>
                <a:ea typeface="Times New Roman" panose="02020603050405020304" pitchFamily="18" charset="0"/>
                <a:cs typeface="Times New Roman" panose="02020603050405020304" pitchFamily="18" charset="0"/>
              </a:rPr>
              <a:t>What are the relationships between connection and loss, how might this change over time?  </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16</a:t>
            </a:fld>
            <a:endParaRPr lang="en-AU"/>
          </a:p>
        </p:txBody>
      </p:sp>
    </p:spTree>
    <p:extLst>
      <p:ext uri="{BB962C8B-B14F-4D97-AF65-F5344CB8AC3E}">
        <p14:creationId xmlns:p14="http://schemas.microsoft.com/office/powerpoint/2010/main" val="387156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50000"/>
              </a:lnSpc>
              <a:buFont typeface="+mj-l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Acknowledgements</a:t>
            </a:r>
          </a:p>
          <a:p>
            <a:pPr marL="342900" lvl="0" indent="-342900" algn="just">
              <a:lnSpc>
                <a:spcPct val="150000"/>
              </a:lnSpc>
              <a:buFont typeface="+mj-lt"/>
              <a:buAutoNum type="arabicPeriod"/>
            </a:pP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Before we begin, I would like to acknowledge the Kaurna people as the customary landholders of the country we gather on today. Here in North Adelaide we are just north of the Torrens River, a place which has long been recognised as a Kaurna meeting place of high cultural and spiritual significance, something I think is captured beautifully in this painting by Schramm in 1850. Kaurna people received their native title determination over portions of their land in 2018. I’d like to extend my respects to Kaurna Elders, past and present, and recognize their continuing connection to their land.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2</a:t>
            </a:fld>
            <a:endParaRPr lang="en-AU"/>
          </a:p>
        </p:txBody>
      </p:sp>
    </p:spTree>
    <p:extLst>
      <p:ext uri="{BB962C8B-B14F-4D97-AF65-F5344CB8AC3E}">
        <p14:creationId xmlns:p14="http://schemas.microsoft.com/office/powerpoint/2010/main" val="354295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Workshop Outline – Craig</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3</a:t>
            </a:fld>
            <a:endParaRPr lang="en-AU"/>
          </a:p>
        </p:txBody>
      </p:sp>
    </p:spTree>
    <p:extLst>
      <p:ext uri="{BB962C8B-B14F-4D97-AF65-F5344CB8AC3E}">
        <p14:creationId xmlns:p14="http://schemas.microsoft.com/office/powerpoint/2010/main" val="378681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Introduction</a:t>
            </a:r>
          </a:p>
          <a:p>
            <a:pPr marL="342900" lvl="0" indent="-342900" algn="just">
              <a:lnSpc>
                <a:spcPct val="150000"/>
              </a:lnSpc>
              <a:buFont typeface="+mj-lt"/>
              <a:buAutoNum type="arabicPeriod"/>
            </a:pP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have been working in native title for approximately 7 years, prior to this I was undertaking my PhD and before that I was working as a heritage consultant. Compared with many people in this room, I would say my native title experience is comparatively short, although I have acted as an expert witness in two trial proceedings in that time, which have been in many ways a ‘trial by fire’ in terms of understanding native title anthropology practice. I am increasingly asked to undertake compensation research in my role at SANTS. Throughout 2022 and part of 2023 I researched and supplied advice relating to cultural loss for the Nauo and Nauo 2 native title claims, the first of those was jointly written with Scott Cane. In the last two weeks I have been briefed to provide two further assessments for other claim groups this year, so this workshop is timely in terms of picking all your brains and soaking up the wealth of experience in the room.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4</a:t>
            </a:fld>
            <a:endParaRPr lang="en-AU"/>
          </a:p>
        </p:txBody>
      </p:sp>
    </p:spTree>
    <p:extLst>
      <p:ext uri="{BB962C8B-B14F-4D97-AF65-F5344CB8AC3E}">
        <p14:creationId xmlns:p14="http://schemas.microsoft.com/office/powerpoint/2010/main" val="934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50000"/>
              </a:lnSpc>
              <a:buFont typeface="+mj-l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Definitional – cultural loss</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50000"/>
              </a:lnSpc>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we don’t intend on spending much time talking at you today, we do think it is important to briefly touch on a few definitions regarding the developing jurisprudence around cultural loss, and what this might mean for native title practitioners, particularly anthropologists.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terms of understanding cultural loss, Richard Martin’s most recent article provides a useful explanation.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Richard Martin (2023, p. 633) notes that in</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2019 the High Court amended the decision to replace payment in solatium with money for “cultural loss,” which was construed by the court as </a:t>
            </a:r>
            <a:r>
              <a:rPr lang="en-AU" sz="1800" b="1" i="1" dirty="0">
                <a:effectLst/>
                <a:latin typeface="Times New Roman" panose="02020603050405020304" pitchFamily="18" charset="0"/>
                <a:ea typeface="Calibri" panose="020F0502020204030204" pitchFamily="34" charset="0"/>
                <a:cs typeface="Times New Roman" panose="02020603050405020304" pitchFamily="18" charset="0"/>
              </a:rPr>
              <a:t>compensable damage inflicted by another on the cultural value of native title</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Martin notes that, in this legal usage, “compensation” is not an award to cover distress caused by extinguishment but is rather a valuation of the damage to “culture.”</a:t>
            </a:r>
          </a:p>
          <a:p>
            <a:pPr marL="914400"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50000"/>
              </a:lnSpc>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other words, in a native title compensation framework, “cultural loss” refers to the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potential loss or damage to elements of traditional law and custom held by a group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brought about via a specific act or series of events (which have been deemed to be compensable). As Martin explores (and I note that he will discuss further tomorrow), this legal interpretation is somewhat different to existing anthropological understandings relating to cultural loss and culture change through time.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Working with Martin’s definition, I wonder about whether we should be now working backwards in native title? While connection research asks us to identify a group’s shared laws and customs that give rise to their rights and interests in country, does compensation work now mean we are asked to consider how impacts to those same rights and interests in country might irreversibly cause injury to elements of Aboriginal law and customary practice? Or perhaps it is not that simple? </a:t>
            </a: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5</a:t>
            </a:fld>
            <a:endParaRPr lang="en-AU"/>
          </a:p>
        </p:txBody>
      </p:sp>
    </p:spTree>
    <p:extLst>
      <p:ext uri="{BB962C8B-B14F-4D97-AF65-F5344CB8AC3E}">
        <p14:creationId xmlns:p14="http://schemas.microsoft.com/office/powerpoint/2010/main" val="278822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50000"/>
              </a:lnSpc>
              <a:buFont typeface="+mj-l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Definitional – cultural loss</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We can compare Richard Martin’s explanation with Sandra Pannell’s, who I think has provided a slightly different interpretation on the Timber Creek decision. </a:t>
            </a:r>
          </a:p>
          <a:p>
            <a:pPr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50000"/>
              </a:lnSpc>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my view, in focusing upon ‘cultural loss’, the High Court has made it quite clear that they are not speaking about the loss of culture … but of loss, or ‘a sense of loss’,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because of culture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other words, while the idea of ‘hurt feelings’ suggests an individual psychobiological feeling state, independent of culture, ‘cultural loss’, on the other hand, conveys a ‘sense of loss’ based on cultural concepts and beliefs,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being those acknowledged and observed by all of the members of the claim group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50000"/>
              </a:lnSpc>
              <a:buFont typeface="+mj-lt"/>
              <a:buNone/>
            </a:pP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2019 High Court judgment has sent a very clear message to practitioners that, in future compensation claims, the focus of our investigations should be upon the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cultural value accorded [to] rights and the cultural significance ascribed to land, by Indigenous people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High Court has provided us with some idea as to what cultural value and its loss means for anthropologists researching compensation claims.”</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while I’m not certain that Sandra is right when she says the High Court has sent us a “clear message”, I am intrigued by both Martin’s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Panell’s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descriptions of how anthropologists might come to understand the concept of cultural loss within a native title framework. In particular, Sandra’s note on cultural loss as a shared “sense of loss”, informed by the cultural values, concepts, emotions, and beliefs that unite Aboriginal groups and connect them to their country, is a valuable observation. I would be interested in hearing colleagues’ views on these descriptions during this workshop.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6</a:t>
            </a:fld>
            <a:endParaRPr lang="en-AU"/>
          </a:p>
        </p:txBody>
      </p:sp>
    </p:spTree>
    <p:extLst>
      <p:ext uri="{BB962C8B-B14F-4D97-AF65-F5344CB8AC3E}">
        <p14:creationId xmlns:p14="http://schemas.microsoft.com/office/powerpoint/2010/main" val="371914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50000"/>
              </a:lnSpc>
              <a:buFont typeface="+mj-l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Definitional – compensable acts and compensable effects.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Moving on now to a second concept integral to understanding compensation, compensable acts. Compensable acts are grants over land that impair or extinguish native title. </a:t>
            </a:r>
          </a:p>
          <a:p>
            <a:pPr algn="just">
              <a:lnSpc>
                <a:spcPct val="150000"/>
              </a:lnSpc>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(Craig – notes from P. Burke).</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Timber Creek judgements identified two compensable components to compensable acts - the economic value (which the High Court found at 50% of the freehold value of the land at the time of extinguishment) and the noneconomic value of the rights and interests affected (deemed to be cultural loss).</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algn="just">
              <a:lnSpc>
                <a:spcPct val="150000"/>
              </a:lnSpc>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High Court also noted that there were “four events … which were not the direct result of compensable acts” but which were effects of those acts after the granting of the tenure. The Judge said that these events helped to explain why the “compensable act itself has a compensable effect which is not one dimensional”, leading the Judge to conclude that “the consequences of [compensable] acts can be incremental and cumulative”.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distinction, I believe, is important, because it is the effects of extinguishing acts (not the acts themselves) that often result in damage to country, as land parcels are subsequently privatized and developed in time. While these sudden developments are liable to cause acute suffering for landholding groups, the incremental impact of colonial spread can often be just as impactful in forcing people from their lands, leading to a gradual dispossession. The High Court recognised this effect and likened these acts to holes in a painting.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7</a:t>
            </a:fld>
            <a:endParaRPr lang="en-AU"/>
          </a:p>
        </p:txBody>
      </p:sp>
    </p:spTree>
    <p:extLst>
      <p:ext uri="{BB962C8B-B14F-4D97-AF65-F5344CB8AC3E}">
        <p14:creationId xmlns:p14="http://schemas.microsoft.com/office/powerpoint/2010/main" val="203561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50000"/>
              </a:lnSpc>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[205] “The earlier acts, which were not compensable, punched holes in what could be likened to a single large painting – a single and coherent pattern of belief in relation to a far wider area of land. The subsequent compensable acts punched further holes in separate parts of the one painting, and the damage done was not to be measured by reference to the holes created by the compensable acts alone, but by reference to the effect of those holes in the context of the </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wider area”</a:t>
            </a: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I think others have highlighted, there are significant issues with the static imagining in this painting analogy, however for the purposes of our understanding today – the comparison helps informs the ways in which we might approach an assessment of cultural loss in the context of multiple damaging acts to a group’s country through time.</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8</a:t>
            </a:fld>
            <a:endParaRPr lang="en-AU"/>
          </a:p>
        </p:txBody>
      </p:sp>
    </p:spTree>
    <p:extLst>
      <p:ext uri="{BB962C8B-B14F-4D97-AF65-F5344CB8AC3E}">
        <p14:creationId xmlns:p14="http://schemas.microsoft.com/office/powerpoint/2010/main" val="87409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Definitional – solastalgia – Craig</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207D3E-5BCD-44DE-8C5E-696AFC2C6070}" type="slidenum">
              <a:rPr lang="en-AU" smtClean="0"/>
              <a:t>9</a:t>
            </a:fld>
            <a:endParaRPr lang="en-AU"/>
          </a:p>
        </p:txBody>
      </p:sp>
    </p:spTree>
    <p:extLst>
      <p:ext uri="{BB962C8B-B14F-4D97-AF65-F5344CB8AC3E}">
        <p14:creationId xmlns:p14="http://schemas.microsoft.com/office/powerpoint/2010/main" val="346291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2/19/2024</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4834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2/19/2024</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22218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2/19/2024</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36136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97928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2/19/2024</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44153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2/19/2024</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93623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2/19/2024</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8175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2/19/2024</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87534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2/19/2024</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7811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2/19/2024</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69053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2/19/2024</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50760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2/19/2024</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238815468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8FDA3-1360-C09E-F8C7-C6A5198D9823}"/>
              </a:ext>
            </a:extLst>
          </p:cNvPr>
          <p:cNvSpPr>
            <a:spLocks noGrp="1"/>
          </p:cNvSpPr>
          <p:nvPr>
            <p:ph type="ctrTitle"/>
          </p:nvPr>
        </p:nvSpPr>
        <p:spPr>
          <a:xfrm>
            <a:off x="308387" y="117695"/>
            <a:ext cx="4440076" cy="2769884"/>
          </a:xfrm>
        </p:spPr>
        <p:txBody>
          <a:bodyPr vert="horz" lIns="91440" tIns="45720" rIns="91440" bIns="45720" rtlCol="0" anchor="t">
            <a:normAutofit/>
          </a:bodyPr>
          <a:lstStyle/>
          <a:p>
            <a:pPr>
              <a:spcAft>
                <a:spcPts val="1125"/>
              </a:spcAft>
            </a:pPr>
            <a:br>
              <a:rPr lang="en-US" sz="2100" b="1" kern="1200" dirty="0">
                <a:solidFill>
                  <a:schemeClr val="tx1"/>
                </a:solidFill>
                <a:effectLst/>
                <a:latin typeface="+mj-lt"/>
                <a:ea typeface="+mj-ea"/>
                <a:cs typeface="+mj-cs"/>
              </a:rPr>
            </a:br>
            <a:r>
              <a:rPr lang="en-US" sz="4400" b="1" kern="1200" dirty="0">
                <a:solidFill>
                  <a:schemeClr val="tx1"/>
                </a:solidFill>
                <a:effectLst/>
                <a:latin typeface="+mj-lt"/>
                <a:ea typeface="+mj-ea"/>
                <a:cs typeface="+mj-cs"/>
              </a:rPr>
              <a:t>Workshop:</a:t>
            </a:r>
            <a:br>
              <a:rPr lang="en-US" sz="2200" b="1" kern="1200" dirty="0">
                <a:solidFill>
                  <a:schemeClr val="tx1"/>
                </a:solidFill>
                <a:effectLst/>
                <a:latin typeface="+mj-lt"/>
                <a:ea typeface="+mj-ea"/>
                <a:cs typeface="+mj-cs"/>
              </a:rPr>
            </a:br>
            <a:br>
              <a:rPr lang="en-US" sz="2200" b="1" kern="1200" dirty="0">
                <a:solidFill>
                  <a:schemeClr val="tx1"/>
                </a:solidFill>
                <a:effectLst/>
                <a:latin typeface="+mj-lt"/>
                <a:ea typeface="+mj-ea"/>
                <a:cs typeface="+mj-cs"/>
              </a:rPr>
            </a:br>
            <a:r>
              <a:rPr lang="en-US" sz="2200" b="1" kern="1200" dirty="0">
                <a:solidFill>
                  <a:schemeClr val="tx1"/>
                </a:solidFill>
                <a:effectLst/>
                <a:latin typeface="+mj-lt"/>
                <a:ea typeface="+mj-ea"/>
                <a:cs typeface="+mj-cs"/>
              </a:rPr>
              <a:t>Native title compensation research: fieldwork and reporting practicalities.</a:t>
            </a:r>
            <a:br>
              <a:rPr lang="en-US" sz="2100" b="1" kern="1200" dirty="0">
                <a:solidFill>
                  <a:schemeClr val="tx1"/>
                </a:solidFill>
                <a:effectLst/>
                <a:latin typeface="+mj-lt"/>
                <a:ea typeface="+mj-ea"/>
                <a:cs typeface="+mj-cs"/>
              </a:rPr>
            </a:br>
            <a:br>
              <a:rPr lang="en-US" sz="2100" b="1" kern="1200" dirty="0">
                <a:solidFill>
                  <a:schemeClr val="tx1"/>
                </a:solidFill>
                <a:effectLst/>
                <a:latin typeface="+mj-lt"/>
                <a:ea typeface="+mj-ea"/>
                <a:cs typeface="+mj-cs"/>
              </a:rPr>
            </a:br>
            <a:endParaRPr lang="en-US" sz="2100" b="1"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A1F1FD31-DE80-343B-97ED-07D0E988E900}"/>
              </a:ext>
            </a:extLst>
          </p:cNvPr>
          <p:cNvSpPr>
            <a:spLocks noGrp="1"/>
          </p:cNvSpPr>
          <p:nvPr>
            <p:ph type="subTitle" idx="1"/>
          </p:nvPr>
        </p:nvSpPr>
        <p:spPr>
          <a:xfrm>
            <a:off x="340619" y="2569464"/>
            <a:ext cx="4531746" cy="3894710"/>
          </a:xfrm>
        </p:spPr>
        <p:txBody>
          <a:bodyPr vert="horz" lIns="91440" tIns="45720" rIns="91440" bIns="45720" rtlCol="0" anchor="b">
            <a:normAutofit/>
          </a:bodyPr>
          <a:lstStyle/>
          <a:p>
            <a:pPr indent="-228600">
              <a:lnSpc>
                <a:spcPct val="110000"/>
              </a:lnSpc>
            </a:pPr>
            <a:r>
              <a:rPr lang="en-US" b="1" dirty="0">
                <a:effectLst/>
              </a:rPr>
              <a:t>Belinda </a:t>
            </a:r>
            <a:r>
              <a:rPr lang="en-US" b="1" dirty="0" err="1">
                <a:effectLst/>
              </a:rPr>
              <a:t>Liebelt</a:t>
            </a:r>
            <a:r>
              <a:rPr lang="en-US" b="1" dirty="0">
                <a:effectLst/>
              </a:rPr>
              <a:t> </a:t>
            </a:r>
          </a:p>
          <a:p>
            <a:pPr indent="-228600">
              <a:lnSpc>
                <a:spcPct val="110000"/>
              </a:lnSpc>
            </a:pPr>
            <a:r>
              <a:rPr lang="en-US" sz="1400" b="1" dirty="0">
                <a:effectLst/>
              </a:rPr>
              <a:t>(SANTS Research Manager)</a:t>
            </a:r>
          </a:p>
          <a:p>
            <a:pPr indent="-228600">
              <a:lnSpc>
                <a:spcPct val="110000"/>
              </a:lnSpc>
            </a:pPr>
            <a:endParaRPr lang="en-US" sz="1400" b="1" dirty="0">
              <a:effectLst/>
            </a:endParaRPr>
          </a:p>
          <a:p>
            <a:pPr indent="-228600">
              <a:lnSpc>
                <a:spcPct val="110000"/>
              </a:lnSpc>
            </a:pPr>
            <a:r>
              <a:rPr lang="en-US" b="1" dirty="0">
                <a:effectLst/>
              </a:rPr>
              <a:t>Craig Elliott </a:t>
            </a:r>
          </a:p>
          <a:p>
            <a:pPr indent="-228600">
              <a:lnSpc>
                <a:spcPct val="110000"/>
              </a:lnSpc>
            </a:pPr>
            <a:r>
              <a:rPr lang="en-US" sz="1400" b="1" dirty="0">
                <a:effectLst/>
              </a:rPr>
              <a:t>(Consultant Anthropologist)</a:t>
            </a:r>
          </a:p>
          <a:p>
            <a:pPr indent="-228600">
              <a:lnSpc>
                <a:spcPct val="110000"/>
              </a:lnSpc>
            </a:pPr>
            <a:endParaRPr lang="en-US" sz="1400" b="1" dirty="0"/>
          </a:p>
          <a:p>
            <a:pPr indent="-228600">
              <a:lnSpc>
                <a:spcPct val="110000"/>
              </a:lnSpc>
            </a:pPr>
            <a:br>
              <a:rPr lang="en-US" sz="1400" b="1" dirty="0">
                <a:effectLst/>
              </a:rPr>
            </a:br>
            <a:r>
              <a:rPr lang="en-US" sz="1400" b="1" dirty="0">
                <a:effectLst/>
              </a:rPr>
              <a:t>Centre for Native Title Anthropology Conference, 8-9 Feb 2024, 1.30 - 3.00 pm, Lincoln College, North Adelaide.</a:t>
            </a:r>
            <a:br>
              <a:rPr lang="en-US" sz="1400" dirty="0">
                <a:effectLst/>
              </a:rPr>
            </a:br>
            <a:endParaRPr lang="en-US" sz="1400" dirty="0"/>
          </a:p>
        </p:txBody>
      </p:sp>
      <p:pic>
        <p:nvPicPr>
          <p:cNvPr id="5" name="Picture 4" descr="A fence in a field&#10;&#10;Description automatically generated">
            <a:extLst>
              <a:ext uri="{FF2B5EF4-FFF2-40B4-BE49-F238E27FC236}">
                <a16:creationId xmlns:a16="http://schemas.microsoft.com/office/drawing/2014/main" id="{C590CFDD-8EA9-686A-20A6-B86DABAC4BC4}"/>
              </a:ext>
            </a:extLst>
          </p:cNvPr>
          <p:cNvPicPr>
            <a:picLocks noChangeAspect="1"/>
          </p:cNvPicPr>
          <p:nvPr/>
        </p:nvPicPr>
        <p:blipFill rotWithShape="1">
          <a:blip r:embed="rId3">
            <a:extLst>
              <a:ext uri="{28A0092B-C50C-407E-A947-70E740481C1C}">
                <a14:useLocalDpi xmlns:a14="http://schemas.microsoft.com/office/drawing/2010/main" val="0"/>
              </a:ext>
            </a:extLst>
          </a:blip>
          <a:srcRect l="22453"/>
          <a:stretch/>
        </p:blipFill>
        <p:spPr>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p:spPr>
      </p:pic>
    </p:spTree>
    <p:extLst>
      <p:ext uri="{BB962C8B-B14F-4D97-AF65-F5344CB8AC3E}">
        <p14:creationId xmlns:p14="http://schemas.microsoft.com/office/powerpoint/2010/main" val="13852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p:txBody>
          <a:bodyPr>
            <a:normAutofit/>
          </a:bodyPr>
          <a:lstStyle/>
          <a:p>
            <a:r>
              <a:rPr lang="en-US" sz="3200" dirty="0"/>
              <a:t>Definitional: </a:t>
            </a:r>
            <a:br>
              <a:rPr lang="en-US" sz="3200" dirty="0"/>
            </a:br>
            <a:br>
              <a:rPr lang="en-US" sz="3200" dirty="0"/>
            </a:br>
            <a:r>
              <a:rPr lang="en-US" sz="3200" dirty="0" err="1"/>
              <a:t>solastalgia</a:t>
            </a:r>
            <a:endParaRPr lang="en-AU" sz="3200" dirty="0"/>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35466" y="2306781"/>
            <a:ext cx="11295059" cy="3870181"/>
          </a:xfrm>
        </p:spPr>
        <p:txBody>
          <a:bodyPr>
            <a:normAutofit lnSpcReduction="10000"/>
          </a:bodyPr>
          <a:lstStyle/>
          <a:p>
            <a:pPr algn="just">
              <a:lnSpc>
                <a:spcPct val="150000"/>
              </a:lnSpc>
              <a:spcAft>
                <a:spcPts val="800"/>
              </a:spcAft>
            </a:pPr>
            <a:r>
              <a:rPr lang="en-AU" sz="1800" kern="0" dirty="0">
                <a:effectLst/>
                <a:latin typeface="Calibri" panose="020F0502020204030204" pitchFamily="34" charset="0"/>
                <a:ea typeface="Calibri" panose="020F0502020204030204" pitchFamily="34" charset="0"/>
                <a:cs typeface="Calibri" panose="020F0502020204030204" pitchFamily="34" charset="0"/>
              </a:rPr>
              <a:t>Further, </a:t>
            </a:r>
            <a:r>
              <a:rPr lang="en-AU" sz="1800" b="1" i="1" kern="0" dirty="0" err="1">
                <a:effectLst/>
                <a:latin typeface="Calibri" panose="020F0502020204030204" pitchFamily="34" charset="0"/>
                <a:ea typeface="Calibri" panose="020F0502020204030204" pitchFamily="34" charset="0"/>
                <a:cs typeface="Calibri" panose="020F0502020204030204" pitchFamily="34" charset="0"/>
              </a:rPr>
              <a:t>solastalgia</a:t>
            </a:r>
            <a:r>
              <a:rPr lang="en-AU" sz="1800" kern="0" dirty="0">
                <a:effectLst/>
                <a:latin typeface="Calibri" panose="020F0502020204030204" pitchFamily="34" charset="0"/>
                <a:ea typeface="Calibri" panose="020F0502020204030204" pitchFamily="34" charset="0"/>
                <a:cs typeface="Calibri" panose="020F0502020204030204" pitchFamily="34" charset="0"/>
              </a:rPr>
              <a:t> refers to the pain or sickness caused by the loss of a place that once created a sense of solace and intimate connection (Eisenman et.al 2015). Or, as Rose (1996:7) put it, loss of places that existed as a “living entity with a yesterday, today and tomorrow, with a consciousness and a will toward life. Because of this richness, country is home, and peace; nourishment for body, mind and spirit; [and] heart’s ease”.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AU" kern="0" dirty="0">
                <a:latin typeface="Calibri" panose="020F0502020204030204" pitchFamily="34" charset="0"/>
                <a:ea typeface="Calibri" panose="020F0502020204030204" pitchFamily="34" charset="0"/>
                <a:cs typeface="Calibri" panose="020F0502020204030204" pitchFamily="34" charset="0"/>
              </a:rPr>
              <a:t>This applies to native title compensation</a:t>
            </a:r>
            <a:r>
              <a:rPr lang="en-AU" sz="1800" kern="0" dirty="0">
                <a:effectLst/>
                <a:latin typeface="Calibri" panose="020F0502020204030204" pitchFamily="34" charset="0"/>
                <a:ea typeface="Calibri" panose="020F0502020204030204" pitchFamily="34" charset="0"/>
                <a:cs typeface="Calibri" panose="020F0502020204030204" pitchFamily="34" charset="0"/>
              </a:rPr>
              <a:t> research because there we’re required to document how landowning groups are impacted by prolonged and cumulative violations to their land and water-based cultural meanings, identities and consciousness. </a:t>
            </a:r>
          </a:p>
          <a:p>
            <a:pPr algn="just">
              <a:lnSpc>
                <a:spcPct val="150000"/>
              </a:lnSpc>
              <a:spcAft>
                <a:spcPts val="800"/>
              </a:spcAft>
            </a:pPr>
            <a:r>
              <a:rPr lang="en-AU" sz="1800" b="1" i="1" kern="0" dirty="0" err="1">
                <a:effectLst/>
                <a:latin typeface="Calibri" panose="020F0502020204030204" pitchFamily="34" charset="0"/>
                <a:ea typeface="Calibri" panose="020F0502020204030204" pitchFamily="34" charset="0"/>
                <a:cs typeface="Calibri" panose="020F0502020204030204" pitchFamily="34" charset="0"/>
              </a:rPr>
              <a:t>Solastalgia</a:t>
            </a:r>
            <a:r>
              <a:rPr lang="en-AU" sz="1800" kern="0" dirty="0">
                <a:effectLst/>
                <a:latin typeface="Calibri" panose="020F0502020204030204" pitchFamily="34" charset="0"/>
                <a:ea typeface="Calibri" panose="020F0502020204030204" pitchFamily="34" charset="0"/>
                <a:cs typeface="Calibri" panose="020F0502020204030204" pitchFamily="34" charset="0"/>
              </a:rPr>
              <a:t> may (or may not) provide a useful theoretical framework for reporting on these matters.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sz="1800" b="0" i="0" u="none" strike="noStrike" baseline="0" dirty="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p:txBody>
          <a:bodyPr/>
          <a:lstStyle/>
          <a:p>
            <a:r>
              <a:rPr lang="en-US" dirty="0"/>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p:txBody>
          <a:bodyPr/>
          <a:lstStyle/>
          <a:p>
            <a:fld id="{6E91CC32-6A6B-4E2E-BBA1-6864F305DA26}" type="slidenum">
              <a:rPr lang="en-US" smtClean="0"/>
              <a:t>10</a:t>
            </a:fld>
            <a:endParaRPr lang="en-US" dirty="0"/>
          </a:p>
        </p:txBody>
      </p:sp>
    </p:spTree>
    <p:extLst>
      <p:ext uri="{BB962C8B-B14F-4D97-AF65-F5344CB8AC3E}">
        <p14:creationId xmlns:p14="http://schemas.microsoft.com/office/powerpoint/2010/main" val="337739879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8665356-4126-E765-B337-BC1E0C4909D2}"/>
              </a:ext>
            </a:extLst>
          </p:cNvPr>
          <p:cNvSpPr>
            <a:spLocks noGrp="1"/>
          </p:cNvSpPr>
          <p:nvPr>
            <p:ph type="title"/>
          </p:nvPr>
        </p:nvSpPr>
        <p:spPr>
          <a:xfrm>
            <a:off x="308388" y="753034"/>
            <a:ext cx="4025406" cy="1799665"/>
          </a:xfrm>
        </p:spPr>
        <p:txBody>
          <a:bodyPr anchor="t">
            <a:normAutofit/>
          </a:bodyPr>
          <a:lstStyle/>
          <a:p>
            <a:r>
              <a:rPr lang="en-US" sz="3100" dirty="0"/>
              <a:t>Small Group </a:t>
            </a:r>
            <a:r>
              <a:rPr lang="en-US" sz="3100" dirty="0">
                <a:latin typeface="Neue Haas Grotesk Text Pro" panose="020B0504020202020204" pitchFamily="34" charset="0"/>
              </a:rPr>
              <a:t>Exercise: </a:t>
            </a:r>
            <a:r>
              <a:rPr lang="en-AU" sz="3100" b="1" dirty="0">
                <a:effectLst/>
                <a:latin typeface="Neue Haas Grotesk Text Pro" panose="020B0504020202020204" pitchFamily="34" charset="0"/>
                <a:ea typeface="Calibri" panose="020F0502020204030204" pitchFamily="34" charset="0"/>
                <a:cs typeface="Times New Roman" panose="02020603050405020304" pitchFamily="18" charset="0"/>
              </a:rPr>
              <a:t>Hypothetical (1)</a:t>
            </a:r>
            <a:br>
              <a:rPr lang="en-US" sz="3100" dirty="0"/>
            </a:br>
            <a:endParaRPr lang="en-AU" sz="3100" dirty="0"/>
          </a:p>
        </p:txBody>
      </p:sp>
      <p:sp>
        <p:nvSpPr>
          <p:cNvPr id="4" name="Date Placeholder 3">
            <a:extLst>
              <a:ext uri="{FF2B5EF4-FFF2-40B4-BE49-F238E27FC236}">
                <a16:creationId xmlns:a16="http://schemas.microsoft.com/office/drawing/2014/main" id="{5C59BE3E-AD4E-AE13-0F6F-093714D5F93E}"/>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2/19/2024</a:t>
            </a:fld>
            <a:endParaRPr lang="en-US"/>
          </a:p>
        </p:txBody>
      </p:sp>
      <p:sp>
        <p:nvSpPr>
          <p:cNvPr id="8" name="Content Placeholder 7">
            <a:extLst>
              <a:ext uri="{FF2B5EF4-FFF2-40B4-BE49-F238E27FC236}">
                <a16:creationId xmlns:a16="http://schemas.microsoft.com/office/drawing/2014/main" id="{61FAAC38-D9D4-B98B-2367-D57D2CA27D4B}"/>
              </a:ext>
            </a:extLst>
          </p:cNvPr>
          <p:cNvSpPr>
            <a:spLocks noGrp="1"/>
          </p:cNvSpPr>
          <p:nvPr>
            <p:ph idx="1"/>
          </p:nvPr>
        </p:nvSpPr>
        <p:spPr>
          <a:xfrm>
            <a:off x="340619" y="2569464"/>
            <a:ext cx="3993175" cy="3555491"/>
          </a:xfrm>
        </p:spPr>
        <p:txBody>
          <a:bodyPr anchor="b">
            <a:normAutofit fontScale="70000" lnSpcReduction="20000"/>
          </a:bodyPr>
          <a:lstStyle/>
          <a:p>
            <a:pPr marL="0" indent="0">
              <a:lnSpc>
                <a:spcPct val="110000"/>
              </a:lnSpc>
              <a:buNone/>
            </a:pP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dirty="0">
                <a:effectLst/>
                <a:latin typeface="Neue Haas Grotesk Text Pro" panose="020B0504020202020204" pitchFamily="34" charset="0"/>
                <a:ea typeface="Calibri" panose="020F0502020204030204" pitchFamily="34" charset="0"/>
                <a:cs typeface="Times New Roman" panose="02020603050405020304" pitchFamily="18" charset="0"/>
              </a:rPr>
              <a:t>You are providing an anthropological assessment for the purpose of claiming native title compensation for cultural loss. You have not worked with the claimants before. You have extensive regional expertise.</a:t>
            </a:r>
          </a:p>
          <a:p>
            <a:pPr marL="342900" lvl="0" indent="-342900">
              <a:buFont typeface="+mj-lt"/>
              <a:buAutoNum type="arabicPeriod"/>
            </a:pPr>
            <a:endParaRPr lang="en-AU" dirty="0">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dirty="0">
                <a:effectLst/>
                <a:latin typeface="Neue Haas Grotesk Text Pro" panose="020B0504020202020204" pitchFamily="34" charset="0"/>
                <a:ea typeface="Calibri" panose="020F0502020204030204" pitchFamily="34" charset="0"/>
                <a:cs typeface="Times New Roman" panose="02020603050405020304" pitchFamily="18" charset="0"/>
              </a:rPr>
              <a:t>The claim area is over 900 </a:t>
            </a:r>
            <a:r>
              <a:rPr lang="en-US"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parcels</a:t>
            </a:r>
            <a:r>
              <a:rPr lang="en-US" dirty="0">
                <a:effectLst/>
                <a:latin typeface="Neue Haas Grotesk Text Pro" panose="020B0504020202020204" pitchFamily="34" charset="0"/>
                <a:ea typeface="Calibri" panose="020F0502020204030204" pitchFamily="34" charset="0"/>
                <a:cs typeface="Times New Roman" panose="02020603050405020304" pitchFamily="18" charset="0"/>
              </a:rPr>
              <a:t>, deemed compensable due to </a:t>
            </a:r>
            <a:r>
              <a:rPr lang="en-US"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acts</a:t>
            </a:r>
            <a:r>
              <a:rPr lang="en-US" dirty="0">
                <a:effectLst/>
                <a:latin typeface="Neue Haas Grotesk Text Pro" panose="020B0504020202020204" pitchFamily="34" charset="0"/>
                <a:ea typeface="Calibri" panose="020F0502020204030204" pitchFamily="34" charset="0"/>
                <a:cs typeface="Times New Roman" panose="02020603050405020304" pitchFamily="18" charset="0"/>
              </a:rPr>
              <a:t> between 1975 and 1998. The parcels of land and waters are within an area where (non-exclusive) native title was determined by consent in 2015. Most of the land within the group’s ancestral country is freehold title. </a:t>
            </a:r>
          </a:p>
          <a:p>
            <a:pPr marL="0" lvl="0" indent="0">
              <a:lnSpc>
                <a:spcPct val="110000"/>
              </a:lnSpc>
              <a:buNone/>
            </a:pPr>
            <a:endParaRPr lang="en-AU" sz="11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a:lnSpc>
                <a:spcPct val="110000"/>
              </a:lnSpc>
            </a:pPr>
            <a:endParaRPr lang="en-AU" sz="1100" dirty="0"/>
          </a:p>
        </p:txBody>
      </p:sp>
      <p:pic>
        <p:nvPicPr>
          <p:cNvPr id="10" name="Picture 9" descr="Large skydiving group mid-air">
            <a:extLst>
              <a:ext uri="{FF2B5EF4-FFF2-40B4-BE49-F238E27FC236}">
                <a16:creationId xmlns:a16="http://schemas.microsoft.com/office/drawing/2014/main" id="{75D8EF7F-4768-B562-ED4C-19910F8F3ACE}"/>
              </a:ext>
            </a:extLst>
          </p:cNvPr>
          <p:cNvPicPr>
            <a:picLocks noChangeAspect="1"/>
          </p:cNvPicPr>
          <p:nvPr/>
        </p:nvPicPr>
        <p:blipFill rotWithShape="1">
          <a:blip r:embed="rId3"/>
          <a:srcRect l="16205" r="15037"/>
          <a:stretch/>
        </p:blipFill>
        <p:spPr>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p:spPr>
      </p:pic>
      <p:sp>
        <p:nvSpPr>
          <p:cNvPr id="5" name="Footer Placeholder 4">
            <a:extLst>
              <a:ext uri="{FF2B5EF4-FFF2-40B4-BE49-F238E27FC236}">
                <a16:creationId xmlns:a16="http://schemas.microsoft.com/office/drawing/2014/main" id="{2205AF93-1EDA-5489-9FFA-414A7B09436F}"/>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93E925F5-EAC3-BE3F-3ADC-1BB62AA43E5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358883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665356-4126-E765-B337-BC1E0C4909D2}"/>
              </a:ext>
            </a:extLst>
          </p:cNvPr>
          <p:cNvSpPr>
            <a:spLocks noGrp="1"/>
          </p:cNvSpPr>
          <p:nvPr>
            <p:ph type="title"/>
          </p:nvPr>
        </p:nvSpPr>
        <p:spPr>
          <a:xfrm>
            <a:off x="308387" y="620202"/>
            <a:ext cx="9956747" cy="1271972"/>
          </a:xfrm>
        </p:spPr>
        <p:txBody>
          <a:bodyPr>
            <a:normAutofit fontScale="90000"/>
          </a:bodyPr>
          <a:lstStyle/>
          <a:p>
            <a:r>
              <a:rPr lang="en-US" dirty="0"/>
              <a:t>Small Group </a:t>
            </a:r>
            <a:r>
              <a:rPr lang="en-US" dirty="0">
                <a:latin typeface="Neue Haas Grotesk Text Pro" panose="020B0504020202020204" pitchFamily="34" charset="0"/>
              </a:rPr>
              <a:t>Exercise: </a:t>
            </a:r>
            <a:r>
              <a:rPr lang="en-AU" sz="4400" b="1" dirty="0">
                <a:effectLst/>
                <a:latin typeface="Neue Haas Grotesk Text Pro" panose="020B0504020202020204" pitchFamily="34" charset="0"/>
                <a:ea typeface="Calibri" panose="020F0502020204030204" pitchFamily="34" charset="0"/>
                <a:cs typeface="Times New Roman" panose="02020603050405020304" pitchFamily="18" charset="0"/>
              </a:rPr>
              <a:t>Hypothetical (2)</a:t>
            </a:r>
            <a:br>
              <a:rPr lang="en-US" dirty="0"/>
            </a:br>
            <a:endParaRPr lang="en-AU" dirty="0"/>
          </a:p>
        </p:txBody>
      </p:sp>
      <p:sp>
        <p:nvSpPr>
          <p:cNvPr id="8" name="Content Placeholder 7">
            <a:extLst>
              <a:ext uri="{FF2B5EF4-FFF2-40B4-BE49-F238E27FC236}">
                <a16:creationId xmlns:a16="http://schemas.microsoft.com/office/drawing/2014/main" id="{61FAAC38-D9D4-B98B-2367-D57D2CA27D4B}"/>
              </a:ext>
            </a:extLst>
          </p:cNvPr>
          <p:cNvSpPr>
            <a:spLocks noGrp="1"/>
          </p:cNvSpPr>
          <p:nvPr>
            <p:ph idx="1"/>
          </p:nvPr>
        </p:nvSpPr>
        <p:spPr>
          <a:xfrm>
            <a:off x="335467" y="1457608"/>
            <a:ext cx="11548146" cy="5051833"/>
          </a:xfrm>
        </p:spPr>
        <p:txBody>
          <a:bodyPr>
            <a:normAutofit fontScale="85000" lnSpcReduction="20000"/>
          </a:bodyPr>
          <a:lstStyle/>
          <a:p>
            <a:pPr marL="0" lvl="0" indent="0" algn="just">
              <a:lnSpc>
                <a:spcPct val="150000"/>
              </a:lnSpc>
              <a:buNone/>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3.  The </a:t>
            </a:r>
            <a:r>
              <a:rPr lang="en-US" sz="1800"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parcels</a:t>
            </a: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 range from:</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457200" algn="just">
              <a:lnSpc>
                <a:spcPct val="150000"/>
              </a:lnSpc>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 clusters of small blocks within urban and semi-urban areas;</a:t>
            </a:r>
          </a:p>
          <a:p>
            <a:pPr marL="457200" algn="just">
              <a:lnSpc>
                <a:spcPct val="150000"/>
              </a:lnSpc>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larger areas of pastoral lease land up to 100 square kms; and</a:t>
            </a:r>
          </a:p>
          <a:p>
            <a:pPr marL="457200" algn="just">
              <a:lnSpc>
                <a:spcPct val="150000"/>
              </a:lnSpc>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adjoining shoreline and sea country.</a:t>
            </a:r>
          </a:p>
          <a:p>
            <a:pPr marL="457200" algn="just">
              <a:lnSpc>
                <a:spcPct val="150000"/>
              </a:lnSpc>
            </a:pPr>
            <a:endPar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4.  Your Brief includes the claimants’ Compensation Application and following materials: </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the connection report for the claimants’ original native title claim (dated 2012) - the report, outlines the group’s history, connection to country, laws and customs, and rights and interests;</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the resulting Consent Determination (2015) which resulted in a finding of native title; </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topo maps; and a spreadsheet and a corresponding GIS package covering the 900 plus parcels;</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various heritage survey reports;</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a few site cards from state records.</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lvl="0" indent="0" algn="just">
              <a:lnSpc>
                <a:spcPct val="150000"/>
              </a:lnSpc>
              <a:buNone/>
            </a:pP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endParaRPr lang="en-AU" dirty="0"/>
          </a:p>
        </p:txBody>
      </p:sp>
      <p:sp>
        <p:nvSpPr>
          <p:cNvPr id="4" name="Date Placeholder 3">
            <a:extLst>
              <a:ext uri="{FF2B5EF4-FFF2-40B4-BE49-F238E27FC236}">
                <a16:creationId xmlns:a16="http://schemas.microsoft.com/office/drawing/2014/main" id="{5C59BE3E-AD4E-AE13-0F6F-093714D5F93E}"/>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2205AF93-1EDA-5489-9FFA-414A7B09436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3E925F5-EAC3-BE3F-3ADC-1BB62AA43E5B}"/>
              </a:ext>
            </a:extLst>
          </p:cNvPr>
          <p:cNvSpPr>
            <a:spLocks noGrp="1"/>
          </p:cNvSpPr>
          <p:nvPr>
            <p:ph type="sldNum" sz="quarter" idx="12"/>
          </p:nvPr>
        </p:nvSpPr>
        <p:spPr/>
        <p:txBody>
          <a:bodyPr/>
          <a:lstStyle/>
          <a:p>
            <a:fld id="{6E91CC32-6A6B-4E2E-BBA1-6864F305DA26}" type="slidenum">
              <a:rPr lang="en-US" smtClean="0"/>
              <a:t>12</a:t>
            </a:fld>
            <a:endParaRPr lang="en-US"/>
          </a:p>
        </p:txBody>
      </p:sp>
    </p:spTree>
    <p:extLst>
      <p:ext uri="{BB962C8B-B14F-4D97-AF65-F5344CB8AC3E}">
        <p14:creationId xmlns:p14="http://schemas.microsoft.com/office/powerpoint/2010/main" val="277391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665356-4126-E765-B337-BC1E0C4909D2}"/>
              </a:ext>
            </a:extLst>
          </p:cNvPr>
          <p:cNvSpPr>
            <a:spLocks noGrp="1"/>
          </p:cNvSpPr>
          <p:nvPr>
            <p:ph type="title"/>
          </p:nvPr>
        </p:nvSpPr>
        <p:spPr>
          <a:xfrm>
            <a:off x="308387" y="620202"/>
            <a:ext cx="9956747" cy="1271972"/>
          </a:xfrm>
        </p:spPr>
        <p:txBody>
          <a:bodyPr>
            <a:normAutofit fontScale="90000"/>
          </a:bodyPr>
          <a:lstStyle/>
          <a:p>
            <a:r>
              <a:rPr lang="en-US" dirty="0"/>
              <a:t>Small Group </a:t>
            </a:r>
            <a:r>
              <a:rPr lang="en-US" dirty="0">
                <a:latin typeface="Neue Haas Grotesk Text Pro" panose="020B0504020202020204" pitchFamily="34" charset="0"/>
              </a:rPr>
              <a:t>Exercise: </a:t>
            </a:r>
            <a:r>
              <a:rPr lang="en-AU" sz="4400" b="1" dirty="0">
                <a:effectLst/>
                <a:latin typeface="Neue Haas Grotesk Text Pro" panose="020B0504020202020204" pitchFamily="34" charset="0"/>
                <a:ea typeface="Calibri" panose="020F0502020204030204" pitchFamily="34" charset="0"/>
                <a:cs typeface="Times New Roman" panose="02020603050405020304" pitchFamily="18" charset="0"/>
              </a:rPr>
              <a:t>Hypothetical (3)</a:t>
            </a:r>
            <a:br>
              <a:rPr lang="en-US" dirty="0"/>
            </a:br>
            <a:endParaRPr lang="en-AU" dirty="0"/>
          </a:p>
        </p:txBody>
      </p:sp>
      <p:sp>
        <p:nvSpPr>
          <p:cNvPr id="8" name="Content Placeholder 7">
            <a:extLst>
              <a:ext uri="{FF2B5EF4-FFF2-40B4-BE49-F238E27FC236}">
                <a16:creationId xmlns:a16="http://schemas.microsoft.com/office/drawing/2014/main" id="{61FAAC38-D9D4-B98B-2367-D57D2CA27D4B}"/>
              </a:ext>
            </a:extLst>
          </p:cNvPr>
          <p:cNvSpPr>
            <a:spLocks noGrp="1"/>
          </p:cNvSpPr>
          <p:nvPr>
            <p:ph idx="1"/>
          </p:nvPr>
        </p:nvSpPr>
        <p:spPr>
          <a:xfrm>
            <a:off x="335467" y="1457608"/>
            <a:ext cx="11548146" cy="5051833"/>
          </a:xfrm>
        </p:spPr>
        <p:txBody>
          <a:bodyPr>
            <a:normAutofit fontScale="92500" lnSpcReduction="20000"/>
          </a:bodyPr>
          <a:lstStyle/>
          <a:p>
            <a:pPr marL="0" lvl="0" indent="0" algn="just">
              <a:lnSpc>
                <a:spcPct val="150000"/>
              </a:lnSpc>
              <a:buNone/>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5.  The claim group holds regular PBC meetings and frequently send members on heritage surveys, due to exploration interests in the country. Many members of the group are active hunters / fishers and families regularly go on camping trips within the determined area. The group haven't practiced ceremonial law since the 1960s, and only a few members live permanently within the determination area. </a:t>
            </a: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indent="0" algn="just">
              <a:lnSpc>
                <a:spcPct val="150000"/>
              </a:lnSpc>
              <a:buNone/>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 </a:t>
            </a:r>
          </a:p>
          <a:p>
            <a:pPr marL="0" lvl="0" indent="0" algn="just">
              <a:lnSpc>
                <a:spcPct val="150000"/>
              </a:lnSpc>
              <a:buNone/>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6.  You are verbally briefed by the claimants’ lawyer that damage resulting in cultural loss has occurred across the 900 plus </a:t>
            </a:r>
            <a:r>
              <a:rPr lang="en-AU" sz="1800"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parcels</a:t>
            </a: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 including for example: </a:t>
            </a:r>
          </a:p>
          <a:p>
            <a:pPr marL="342900" lvl="0" indent="-342900" algn="ctr">
              <a:lnSpc>
                <a:spcPct val="150000"/>
              </a:lnSpc>
              <a:buFont typeface="Symbol" panose="05050102010706020507" pitchFamily="18" charset="2"/>
              <a:buChar char=""/>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construction of quarries into the sides of hills;</a:t>
            </a:r>
          </a:p>
          <a:p>
            <a:pPr marL="342900" lvl="0" indent="-342900" algn="ctr">
              <a:lnSpc>
                <a:spcPct val="150000"/>
              </a:lnSpc>
              <a:buFont typeface="Symbol" panose="05050102010706020507" pitchFamily="18" charset="2"/>
              <a:buChar char=""/>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construction of </a:t>
            </a:r>
            <a:r>
              <a:rPr lang="en-AU" sz="1800" dirty="0" err="1">
                <a:effectLst/>
                <a:latin typeface="Neue Haas Grotesk Text Pro" panose="020B0504020202020204" pitchFamily="34" charset="0"/>
                <a:ea typeface="Calibri" panose="020F0502020204030204" pitchFamily="34" charset="0"/>
                <a:cs typeface="Times New Roman" panose="02020603050405020304" pitchFamily="18" charset="0"/>
              </a:rPr>
              <a:t>floodways</a:t>
            </a: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 across </a:t>
            </a:r>
            <a:r>
              <a:rPr lang="en-AU" sz="1800" dirty="0" err="1">
                <a:effectLst/>
                <a:latin typeface="Neue Haas Grotesk Text Pro" panose="020B0504020202020204" pitchFamily="34" charset="0"/>
                <a:ea typeface="Calibri" panose="020F0502020204030204" pitchFamily="34" charset="0"/>
                <a:cs typeface="Times New Roman" panose="02020603050405020304" pitchFamily="18" charset="0"/>
              </a:rPr>
              <a:t>creeklines</a:t>
            </a: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a:t>
            </a:r>
          </a:p>
          <a:p>
            <a:pPr marL="342900" lvl="0" indent="-342900" algn="ctr">
              <a:lnSpc>
                <a:spcPct val="150000"/>
              </a:lnSpc>
              <a:buFont typeface="Symbol" panose="05050102010706020507" pitchFamily="18" charset="2"/>
              <a:buChar char=""/>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construction of a gravel haulage road around a claypan;</a:t>
            </a:r>
          </a:p>
          <a:p>
            <a:pPr marL="342900" lvl="0" indent="-342900" algn="ctr">
              <a:lnSpc>
                <a:spcPct val="150000"/>
              </a:lnSpc>
              <a:buFont typeface="Symbol" panose="05050102010706020507" pitchFamily="18" charset="2"/>
              <a:buChar char=""/>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sand mining adjacent to a permanent water source; and</a:t>
            </a:r>
          </a:p>
          <a:p>
            <a:pPr marL="342900" lvl="0" indent="-342900" algn="ctr">
              <a:lnSpc>
                <a:spcPct val="150000"/>
              </a:lnSpc>
              <a:buFont typeface="Symbol" panose="05050102010706020507" pitchFamily="18" charset="2"/>
              <a:buChar char=""/>
            </a:pPr>
            <a:r>
              <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rPr>
              <a:t>as part of the enlargement of a port facility, dredging of a river mouth.</a:t>
            </a:r>
          </a:p>
          <a:p>
            <a:pPr marL="0" lvl="0" indent="0" algn="just">
              <a:lnSpc>
                <a:spcPct val="150000"/>
              </a:lnSpc>
              <a:buNone/>
            </a:pPr>
            <a:endParaRPr lang="en-AU"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endParaRPr lang="en-AU" dirty="0"/>
          </a:p>
        </p:txBody>
      </p:sp>
      <p:sp>
        <p:nvSpPr>
          <p:cNvPr id="4" name="Date Placeholder 3">
            <a:extLst>
              <a:ext uri="{FF2B5EF4-FFF2-40B4-BE49-F238E27FC236}">
                <a16:creationId xmlns:a16="http://schemas.microsoft.com/office/drawing/2014/main" id="{5C59BE3E-AD4E-AE13-0F6F-093714D5F93E}"/>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2205AF93-1EDA-5489-9FFA-414A7B09436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3E925F5-EAC3-BE3F-3ADC-1BB62AA43E5B}"/>
              </a:ext>
            </a:extLst>
          </p:cNvPr>
          <p:cNvSpPr>
            <a:spLocks noGrp="1"/>
          </p:cNvSpPr>
          <p:nvPr>
            <p:ph type="sldNum" sz="quarter" idx="12"/>
          </p:nvPr>
        </p:nvSpPr>
        <p:spPr/>
        <p:txBody>
          <a:bodyPr/>
          <a:lstStyle/>
          <a:p>
            <a:fld id="{6E91CC32-6A6B-4E2E-BBA1-6864F305DA26}" type="slidenum">
              <a:rPr lang="en-US" smtClean="0"/>
              <a:t>13</a:t>
            </a:fld>
            <a:endParaRPr lang="en-US"/>
          </a:p>
        </p:txBody>
      </p:sp>
    </p:spTree>
    <p:extLst>
      <p:ext uri="{BB962C8B-B14F-4D97-AF65-F5344CB8AC3E}">
        <p14:creationId xmlns:p14="http://schemas.microsoft.com/office/powerpoint/2010/main" val="87803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1AB24A-AAF2-991A-36F3-320FEAD7AFAF}"/>
              </a:ext>
            </a:extLst>
          </p:cNvPr>
          <p:cNvSpPr>
            <a:spLocks noGrp="1"/>
          </p:cNvSpPr>
          <p:nvPr>
            <p:ph type="title"/>
          </p:nvPr>
        </p:nvSpPr>
        <p:spPr>
          <a:xfrm>
            <a:off x="308387" y="62147"/>
            <a:ext cx="11624161" cy="6361559"/>
          </a:xfrm>
        </p:spPr>
        <p:txBody>
          <a:bodyPr>
            <a:normAutofit fontScale="90000"/>
          </a:bodyPr>
          <a:lstStyle/>
          <a:p>
            <a:pPr>
              <a:lnSpc>
                <a:spcPct val="100000"/>
              </a:lnSpc>
            </a:pPr>
            <a:r>
              <a:rPr lang="en-US" dirty="0">
                <a:latin typeface="Neue Haas Grotesk Text Pro" panose="020B0504020202020204" pitchFamily="34" charset="0"/>
              </a:rPr>
              <a:t>Small Group Exercise: </a:t>
            </a:r>
            <a: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t>Hypothetical (4)</a:t>
            </a:r>
            <a:b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t>7.  The lawyer claimed that each of these compensable acts have, in different ways, impacted the claimants’ cultural beliefs and practices associated with each area, causing cultural loss</a:t>
            </a: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t>*  loss of access, amenity and privacy;</a:t>
            </a: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t>*  loss of ability to visit, protect and teach about the spiritual significance of each place;</a:t>
            </a: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t>*  loss of an ability to conduct cultural practices and ceremonial law at each location;</a:t>
            </a: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t>*  impairment of ability to carry responsibilities to protect country from desecration;</a:t>
            </a: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AU" sz="2000" b="1" dirty="0">
                <a:effectLst/>
                <a:latin typeface="Neue Haas Grotesk Text Pro" panose="020B0504020202020204" pitchFamily="34" charset="0"/>
                <a:ea typeface="Calibri" panose="020F0502020204030204" pitchFamily="34" charset="0"/>
                <a:cs typeface="Times New Roman" panose="02020603050405020304" pitchFamily="18" charset="0"/>
              </a:rPr>
              <a:t>* loss of respect in the eyes of the regional community for failing cultural obligations.</a:t>
            </a:r>
            <a:br>
              <a:rPr lang="en-AU" sz="18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18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br>
            <a:endParaRPr lang="en-AU" sz="4000" dirty="0"/>
          </a:p>
        </p:txBody>
      </p:sp>
      <p:sp>
        <p:nvSpPr>
          <p:cNvPr id="8" name="Content Placeholder 7">
            <a:extLst>
              <a:ext uri="{FF2B5EF4-FFF2-40B4-BE49-F238E27FC236}">
                <a16:creationId xmlns:a16="http://schemas.microsoft.com/office/drawing/2014/main" id="{7205A747-4487-5CF4-7415-07613A67AA34}"/>
              </a:ext>
            </a:extLst>
          </p:cNvPr>
          <p:cNvSpPr>
            <a:spLocks noGrp="1"/>
          </p:cNvSpPr>
          <p:nvPr>
            <p:ph idx="1"/>
          </p:nvPr>
        </p:nvSpPr>
        <p:spPr>
          <a:xfrm flipV="1">
            <a:off x="335467" y="6430857"/>
            <a:ext cx="11624161" cy="45719"/>
          </a:xfrm>
        </p:spPr>
        <p:txBody>
          <a:bodyPr>
            <a:normAutofit fontScale="25000" lnSpcReduction="20000"/>
          </a:bodyPr>
          <a:lstStyle/>
          <a:p>
            <a:pPr marL="0" lvl="0" indent="0" algn="just">
              <a:lnSpc>
                <a:spcPct val="150000"/>
              </a:lnSpc>
              <a:buNone/>
            </a:pPr>
            <a:endParaRPr lang="en-A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DB45107-6AA0-F1CF-83F2-94648139686E}"/>
              </a:ext>
            </a:extLst>
          </p:cNvPr>
          <p:cNvSpPr>
            <a:spLocks noGrp="1"/>
          </p:cNvSpPr>
          <p:nvPr>
            <p:ph type="dt" sz="half" idx="10"/>
          </p:nvPr>
        </p:nvSpPr>
        <p:spPr/>
        <p:txBody>
          <a:bodyPr/>
          <a:lstStyle/>
          <a:p>
            <a:endParaRPr lang="en-US" dirty="0"/>
          </a:p>
          <a:p>
            <a:endParaRPr lang="en-US" dirty="0"/>
          </a:p>
          <a:p>
            <a:fld id="{0F996519-E62D-4F8C-AE1E-36928EC7D15C}" type="datetime1">
              <a:rPr lang="en-US" smtClean="0"/>
              <a:t>2/19/2024</a:t>
            </a:fld>
            <a:endParaRPr lang="en-US" dirty="0"/>
          </a:p>
        </p:txBody>
      </p:sp>
      <p:sp>
        <p:nvSpPr>
          <p:cNvPr id="5" name="Footer Placeholder 4">
            <a:extLst>
              <a:ext uri="{FF2B5EF4-FFF2-40B4-BE49-F238E27FC236}">
                <a16:creationId xmlns:a16="http://schemas.microsoft.com/office/drawing/2014/main" id="{11C1CB02-319C-07C7-729A-BD8A1D2CD92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69BCA23-183D-A4FB-F990-BFF36A92A129}"/>
              </a:ext>
            </a:extLst>
          </p:cNvPr>
          <p:cNvSpPr>
            <a:spLocks noGrp="1"/>
          </p:cNvSpPr>
          <p:nvPr>
            <p:ph type="sldNum" sz="quarter" idx="12"/>
          </p:nvPr>
        </p:nvSpPr>
        <p:spPr/>
        <p:txBody>
          <a:bodyPr/>
          <a:lstStyle/>
          <a:p>
            <a:fld id="{6E91CC32-6A6B-4E2E-BBA1-6864F305DA26}" type="slidenum">
              <a:rPr lang="en-US" smtClean="0"/>
              <a:t>14</a:t>
            </a:fld>
            <a:endParaRPr lang="en-US"/>
          </a:p>
        </p:txBody>
      </p:sp>
    </p:spTree>
    <p:extLst>
      <p:ext uri="{BB962C8B-B14F-4D97-AF65-F5344CB8AC3E}">
        <p14:creationId xmlns:p14="http://schemas.microsoft.com/office/powerpoint/2010/main" val="134790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1AB24A-AAF2-991A-36F3-320FEAD7AFAF}"/>
              </a:ext>
            </a:extLst>
          </p:cNvPr>
          <p:cNvSpPr>
            <a:spLocks noGrp="1"/>
          </p:cNvSpPr>
          <p:nvPr>
            <p:ph type="title"/>
          </p:nvPr>
        </p:nvSpPr>
        <p:spPr>
          <a:xfrm>
            <a:off x="308387" y="381424"/>
            <a:ext cx="11525332" cy="1592232"/>
          </a:xfrm>
        </p:spPr>
        <p:txBody>
          <a:bodyPr>
            <a:normAutofit fontScale="90000"/>
          </a:bodyPr>
          <a:lstStyle/>
          <a:p>
            <a:pPr>
              <a:lnSpc>
                <a:spcPct val="150000"/>
              </a:lnSpc>
            </a:pPr>
            <a:r>
              <a:rPr lang="en-US" dirty="0">
                <a:latin typeface="Neue Haas Grotesk Text Pro" panose="020B0504020202020204" pitchFamily="34" charset="0"/>
              </a:rPr>
              <a:t>Small Group Exercise: </a:t>
            </a:r>
            <a: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t>Hypothetical (5)</a:t>
            </a:r>
            <a:b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 have completed your consultations with the claimant group, and submitted your anthropological assessment of cultural loss. In your group, explain and discuss:</a:t>
            </a:r>
            <a:br>
              <a:rPr lang="en-AU" sz="1800" dirty="0">
                <a:effectLst/>
                <a:latin typeface="Times New Roman" panose="02020603050405020304" pitchFamily="18" charset="0"/>
                <a:ea typeface="Calibri" panose="020F0502020204030204" pitchFamily="34" charset="0"/>
                <a:cs typeface="Times New Roman" panose="02020603050405020304" pitchFamily="18" charset="0"/>
              </a:rPr>
            </a:br>
            <a:r>
              <a:rPr lang="en-AU" sz="1800" i="1" dirty="0">
                <a:effectLst/>
                <a:latin typeface="Times New Roman" panose="02020603050405020304" pitchFamily="18" charset="0"/>
                <a:ea typeface="Calibri" panose="020F0502020204030204" pitchFamily="34" charset="0"/>
                <a:cs typeface="Times New Roman" panose="02020603050405020304" pitchFamily="18" charset="0"/>
              </a:rPr>
              <a:t>PREPARATION</a:t>
            </a:r>
            <a:br>
              <a:rPr lang="en-AU" sz="1800" dirty="0">
                <a:effectLst/>
                <a:latin typeface="Times New Roman" panose="02020603050405020304" pitchFamily="18" charset="0"/>
                <a:ea typeface="Calibri" panose="020F0502020204030204" pitchFamily="34" charset="0"/>
                <a:cs typeface="Times New Roman" panose="02020603050405020304" pitchFamily="18" charset="0"/>
              </a:rPr>
            </a:b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What preliminary desktop research did you undertake?</a:t>
            </a:r>
            <a:br>
              <a:rPr lang="en-AU" sz="1800" dirty="0">
                <a:effectLst/>
                <a:latin typeface="Times New Roman" panose="02020603050405020304" pitchFamily="18" charset="0"/>
                <a:ea typeface="Calibri" panose="020F0502020204030204" pitchFamily="34" charset="0"/>
                <a:cs typeface="Times New Roman" panose="02020603050405020304" pitchFamily="18" charset="0"/>
              </a:rPr>
            </a:b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What assumptions did you have to make?</a:t>
            </a:r>
            <a:br>
              <a:rPr lang="en-AU" sz="1800" dirty="0">
                <a:effectLst/>
                <a:latin typeface="Times New Roman" panose="02020603050405020304" pitchFamily="18" charset="0"/>
                <a:ea typeface="Calibri" panose="020F0502020204030204" pitchFamily="34" charset="0"/>
                <a:cs typeface="Times New Roman" panose="02020603050405020304" pitchFamily="18" charset="0"/>
              </a:rPr>
            </a:b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What actions did you take to prepare for the field research?</a:t>
            </a:r>
            <a:br>
              <a:rPr lang="en-AU" sz="1800" dirty="0">
                <a:effectLst/>
                <a:latin typeface="Times New Roman" panose="02020603050405020304" pitchFamily="18" charset="0"/>
                <a:ea typeface="Calibri" panose="020F0502020204030204" pitchFamily="34" charset="0"/>
                <a:cs typeface="Times New Roman" panose="02020603050405020304" pitchFamily="18" charset="0"/>
              </a:rPr>
            </a:br>
            <a:b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1800" b="1" dirty="0">
                <a:effectLst/>
                <a:latin typeface="Neue Haas Grotesk Text Pro" panose="020B0504020202020204" pitchFamily="34" charset="0"/>
                <a:ea typeface="Calibri" panose="020F0502020204030204" pitchFamily="34" charset="0"/>
                <a:cs typeface="Times New Roman" panose="02020603050405020304" pitchFamily="18" charset="0"/>
              </a:rPr>
            </a:br>
            <a:br>
              <a:rPr lang="en-AU" sz="1800" b="1" dirty="0">
                <a:effectLst/>
                <a:latin typeface="Neue Haas Grotesk Text Pro" panose="020B0504020202020204" pitchFamily="34" charset="0"/>
                <a:ea typeface="Calibri" panose="020F0502020204030204" pitchFamily="34" charset="0"/>
                <a:cs typeface="Times New Roman" panose="02020603050405020304" pitchFamily="18" charset="0"/>
              </a:rPr>
            </a:br>
            <a:r>
              <a:rPr lang="en-US" sz="4000" dirty="0"/>
              <a:t>Small Group </a:t>
            </a:r>
            <a:r>
              <a:rPr lang="en-US" sz="4000" dirty="0">
                <a:latin typeface="Neue Haas Grotesk Text Pro" panose="020B0504020202020204" pitchFamily="34" charset="0"/>
              </a:rPr>
              <a:t>Exercise: </a:t>
            </a:r>
            <a: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t>Hypothetical (5)</a:t>
            </a:r>
            <a:br>
              <a:rPr lang="en-AU" sz="4000" b="1" dirty="0">
                <a:effectLst/>
                <a:latin typeface="Neue Haas Grotesk Text Pro" panose="020B0504020202020204" pitchFamily="34" charset="0"/>
                <a:ea typeface="Calibri" panose="020F0502020204030204" pitchFamily="34" charset="0"/>
                <a:cs typeface="Times New Roman" panose="02020603050405020304" pitchFamily="18" charset="0"/>
              </a:rPr>
            </a:br>
            <a:endParaRPr lang="en-AU" sz="4000" dirty="0"/>
          </a:p>
        </p:txBody>
      </p:sp>
      <p:sp>
        <p:nvSpPr>
          <p:cNvPr id="2" name="Content Placeholder 1">
            <a:extLst>
              <a:ext uri="{FF2B5EF4-FFF2-40B4-BE49-F238E27FC236}">
                <a16:creationId xmlns:a16="http://schemas.microsoft.com/office/drawing/2014/main" id="{6458B27C-0C5A-2EEF-E204-FF367CBAC0B1}"/>
              </a:ext>
            </a:extLst>
          </p:cNvPr>
          <p:cNvSpPr>
            <a:spLocks noGrp="1"/>
          </p:cNvSpPr>
          <p:nvPr>
            <p:ph idx="1"/>
          </p:nvPr>
        </p:nvSpPr>
        <p:spPr>
          <a:xfrm>
            <a:off x="335467" y="1231271"/>
            <a:ext cx="11525332" cy="5626729"/>
          </a:xfrm>
        </p:spPr>
        <p:txBody>
          <a:bodyPr>
            <a:noAutofit/>
          </a:bodyPr>
          <a:lstStyle/>
          <a:p>
            <a:pPr marL="0" indent="0" algn="just">
              <a:lnSpc>
                <a:spcPct val="100000"/>
              </a:lnSpc>
              <a:buNone/>
            </a:pPr>
            <a:r>
              <a:rPr lang="en-US" sz="1200" dirty="0">
                <a:effectLst/>
                <a:latin typeface="Neue Haas Grotesk Text Pro" panose="020B0504020202020204" pitchFamily="34" charset="0"/>
                <a:ea typeface="Calibri" panose="020F0502020204030204" pitchFamily="34" charset="0"/>
                <a:cs typeface="Times New Roman" panose="02020603050405020304" pitchFamily="18" charset="0"/>
              </a:rPr>
              <a:t>You have completed your consultations with the claimant group, and submitted your anthropological assessment of cultural loss. In your group, explain and discuss:</a:t>
            </a:r>
            <a:endPar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PREPARATION</a:t>
            </a:r>
            <a:endPar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preliminary desktop research did you undertake?</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assumptions did you have to make?</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actions did you take to prepare for the field research?</a:t>
            </a:r>
          </a:p>
          <a:p>
            <a:pPr marL="0" indent="0" algn="just">
              <a:lnSpc>
                <a:spcPct val="100000"/>
              </a:lnSpc>
              <a:buNone/>
            </a:pP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FIELDWORK</a:t>
            </a:r>
            <a:endPar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methodologies did you employ (to efficiently gather relevant information on 900 plus locations in a short timeframe)? </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Was it necessary to visit all 900 plus </a:t>
            </a: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parcels</a:t>
            </a: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Was it necessary to visit places outside of the </a:t>
            </a: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parcels</a:t>
            </a: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 in order to contextualise the significance of damage within the </a:t>
            </a: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compensable parcels</a:t>
            </a: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kinds of statements and narratives did you try to record? </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difficulties did you encounter when recording the required information?</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Was it necessary to monitor your informants’ mental wellbeing? If so, how did you go about this?</a:t>
            </a:r>
          </a:p>
          <a:p>
            <a:pPr marL="0" indent="0" algn="just">
              <a:lnSpc>
                <a:spcPct val="100000"/>
              </a:lnSpc>
              <a:buNone/>
            </a:pP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REPORTING</a:t>
            </a:r>
            <a:endPar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How did you approach the write up process? </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How did you structure a report that needed to present relevant information on over 900 locations?</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What anthropological themes did your report address?</a:t>
            </a:r>
          </a:p>
          <a:p>
            <a:pPr marL="342900" lvl="0" indent="-342900" algn="just">
              <a:lnSpc>
                <a:spcPct val="100000"/>
              </a:lnSpc>
              <a:buFont typeface="+mj-lt"/>
              <a:buAutoNum type="arabicPeriod"/>
            </a:pP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Did your data support (or not support) a case for </a:t>
            </a:r>
            <a:r>
              <a:rPr lang="en-AU" sz="1200" i="1" dirty="0">
                <a:effectLst/>
                <a:latin typeface="Neue Haas Grotesk Text Pro" panose="020B0504020202020204" pitchFamily="34" charset="0"/>
                <a:ea typeface="Calibri" panose="020F0502020204030204" pitchFamily="34" charset="0"/>
                <a:cs typeface="Times New Roman" panose="02020603050405020304" pitchFamily="18" charset="0"/>
              </a:rPr>
              <a:t>cultural loss</a:t>
            </a:r>
            <a:r>
              <a:rPr lang="en-AU" sz="1200" dirty="0">
                <a:effectLst/>
                <a:latin typeface="Neue Haas Grotesk Text Pro" panose="020B0504020202020204" pitchFamily="34" charset="0"/>
                <a:ea typeface="Calibri" panose="020F0502020204030204" pitchFamily="34" charset="0"/>
                <a:cs typeface="Times New Roman" panose="02020603050405020304" pitchFamily="18" charset="0"/>
              </a:rPr>
              <a:t>? </a:t>
            </a:r>
          </a:p>
        </p:txBody>
      </p:sp>
      <p:sp>
        <p:nvSpPr>
          <p:cNvPr id="4" name="Date Placeholder 3">
            <a:extLst>
              <a:ext uri="{FF2B5EF4-FFF2-40B4-BE49-F238E27FC236}">
                <a16:creationId xmlns:a16="http://schemas.microsoft.com/office/drawing/2014/main" id="{0DB45107-6AA0-F1CF-83F2-94648139686E}"/>
              </a:ext>
            </a:extLst>
          </p:cNvPr>
          <p:cNvSpPr>
            <a:spLocks noGrp="1"/>
          </p:cNvSpPr>
          <p:nvPr>
            <p:ph type="dt" sz="half" idx="10"/>
          </p:nvPr>
        </p:nvSpPr>
        <p:spPr/>
        <p:txBody>
          <a:bodyPr/>
          <a:lstStyle/>
          <a:p>
            <a:endParaRPr lang="en-US" dirty="0"/>
          </a:p>
          <a:p>
            <a:endParaRPr lang="en-US" dirty="0"/>
          </a:p>
          <a:p>
            <a:fld id="{0F996519-E62D-4F8C-AE1E-36928EC7D15C}" type="datetime1">
              <a:rPr lang="en-US" smtClean="0"/>
              <a:t>2/19/2024</a:t>
            </a:fld>
            <a:endParaRPr lang="en-US" dirty="0"/>
          </a:p>
        </p:txBody>
      </p:sp>
      <p:sp>
        <p:nvSpPr>
          <p:cNvPr id="5" name="Footer Placeholder 4">
            <a:extLst>
              <a:ext uri="{FF2B5EF4-FFF2-40B4-BE49-F238E27FC236}">
                <a16:creationId xmlns:a16="http://schemas.microsoft.com/office/drawing/2014/main" id="{11C1CB02-319C-07C7-729A-BD8A1D2CD92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69BCA23-183D-A4FB-F990-BFF36A92A129}"/>
              </a:ext>
            </a:extLst>
          </p:cNvPr>
          <p:cNvSpPr>
            <a:spLocks noGrp="1"/>
          </p:cNvSpPr>
          <p:nvPr>
            <p:ph type="sldNum" sz="quarter" idx="12"/>
          </p:nvPr>
        </p:nvSpPr>
        <p:spPr/>
        <p:txBody>
          <a:bodyPr/>
          <a:lstStyle/>
          <a:p>
            <a:fld id="{6E91CC32-6A6B-4E2E-BBA1-6864F305DA26}" type="slidenum">
              <a:rPr lang="en-US" smtClean="0"/>
              <a:t>15</a:t>
            </a:fld>
            <a:endParaRPr lang="en-US"/>
          </a:p>
        </p:txBody>
      </p:sp>
    </p:spTree>
    <p:extLst>
      <p:ext uri="{BB962C8B-B14F-4D97-AF65-F5344CB8AC3E}">
        <p14:creationId xmlns:p14="http://schemas.microsoft.com/office/powerpoint/2010/main" val="164960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78EA71-94F6-0224-2A02-7C02DAF4834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6739B7-CDA7-1140-87BB-21243FC57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roup of people holding strings">
            <a:extLst>
              <a:ext uri="{FF2B5EF4-FFF2-40B4-BE49-F238E27FC236}">
                <a16:creationId xmlns:a16="http://schemas.microsoft.com/office/drawing/2014/main" id="{F7FD0096-72E1-1A67-D336-80A2411860F5}"/>
              </a:ext>
            </a:extLst>
          </p:cNvPr>
          <p:cNvPicPr>
            <a:picLocks noChangeAspect="1"/>
          </p:cNvPicPr>
          <p:nvPr/>
        </p:nvPicPr>
        <p:blipFill rotWithShape="1">
          <a:blip r:embed="rId3"/>
          <a:srcRect t="20304"/>
          <a:stretch/>
        </p:blipFill>
        <p:spPr>
          <a:xfrm>
            <a:off x="1" y="-8227"/>
            <a:ext cx="12191999" cy="6874452"/>
          </a:xfrm>
          <a:prstGeom prst="rect">
            <a:avLst/>
          </a:prstGeom>
        </p:spPr>
      </p:pic>
      <p:sp>
        <p:nvSpPr>
          <p:cNvPr id="14" name="Freeform: Shape 13">
            <a:extLst>
              <a:ext uri="{FF2B5EF4-FFF2-40B4-BE49-F238E27FC236}">
                <a16:creationId xmlns:a16="http://schemas.microsoft.com/office/drawing/2014/main" id="{9F78D102-89E6-1D04-B77B-FB85BB44E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2811" y="-8227"/>
            <a:ext cx="4909189" cy="6874453"/>
          </a:xfrm>
          <a:custGeom>
            <a:avLst/>
            <a:gdLst>
              <a:gd name="connsiteX0" fmla="*/ 679539 w 4909189"/>
              <a:gd name="connsiteY0" fmla="*/ 0 h 6874453"/>
              <a:gd name="connsiteX1" fmla="*/ 4909189 w 4909189"/>
              <a:gd name="connsiteY1" fmla="*/ 0 h 6874453"/>
              <a:gd name="connsiteX2" fmla="*/ 4909189 w 4909189"/>
              <a:gd name="connsiteY2" fmla="*/ 6874453 h 6874453"/>
              <a:gd name="connsiteX3" fmla="*/ 679539 w 4909189"/>
              <a:gd name="connsiteY3" fmla="*/ 6874453 h 6874453"/>
              <a:gd name="connsiteX4" fmla="*/ 0 w 4909189"/>
              <a:gd name="connsiteY4" fmla="*/ 6194913 h 6874453"/>
              <a:gd name="connsiteX5" fmla="*/ 0 w 4909189"/>
              <a:gd name="connsiteY5" fmla="*/ 679540 h 6874453"/>
              <a:gd name="connsiteX6" fmla="*/ 679539 w 490918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9189" h="6874453">
                <a:moveTo>
                  <a:pt x="679539" y="0"/>
                </a:moveTo>
                <a:lnTo>
                  <a:pt x="4909189" y="0"/>
                </a:lnTo>
                <a:lnTo>
                  <a:pt x="4909189" y="6874453"/>
                </a:lnTo>
                <a:lnTo>
                  <a:pt x="679539" y="6874453"/>
                </a:lnTo>
                <a:cubicBezTo>
                  <a:pt x="304240" y="6874453"/>
                  <a:pt x="0" y="6570213"/>
                  <a:pt x="0" y="6194913"/>
                </a:cubicBezTo>
                <a:lnTo>
                  <a:pt x="0" y="679540"/>
                </a:lnTo>
                <a:cubicBezTo>
                  <a:pt x="0" y="304240"/>
                  <a:pt x="304240" y="0"/>
                  <a:pt x="679539"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0F2A27-BCA6-A415-46F3-C3ACD6A3C10C}"/>
              </a:ext>
            </a:extLst>
          </p:cNvPr>
          <p:cNvSpPr>
            <a:spLocks noGrp="1"/>
          </p:cNvSpPr>
          <p:nvPr>
            <p:ph type="title"/>
          </p:nvPr>
        </p:nvSpPr>
        <p:spPr>
          <a:xfrm>
            <a:off x="7788215" y="381423"/>
            <a:ext cx="4115510" cy="2778235"/>
          </a:xfrm>
        </p:spPr>
        <p:txBody>
          <a:bodyPr anchor="t">
            <a:normAutofit fontScale="90000"/>
          </a:bodyPr>
          <a:lstStyle/>
          <a:p>
            <a:r>
              <a:rPr lang="en-US" sz="3100" dirty="0"/>
              <a:t>Small Group Exercise </a:t>
            </a:r>
            <a:br>
              <a:rPr lang="en-US" sz="3100" dirty="0"/>
            </a:br>
            <a:r>
              <a:rPr lang="en-US" sz="3100" dirty="0"/>
              <a:t>Reflections and Discussion:</a:t>
            </a:r>
            <a:br>
              <a:rPr lang="en-US" sz="3100" dirty="0"/>
            </a:br>
            <a:br>
              <a:rPr lang="en-US" sz="3100" dirty="0"/>
            </a:br>
            <a:r>
              <a:rPr lang="en-AU" sz="2700" i="1" dirty="0">
                <a:effectLst/>
                <a:latin typeface="Times New Roman" panose="02020603050405020304" pitchFamily="18" charset="0"/>
                <a:ea typeface="Calibri" panose="020F0502020204030204" pitchFamily="34" charset="0"/>
                <a:cs typeface="Times New Roman" panose="02020603050405020304" pitchFamily="18" charset="0"/>
              </a:rPr>
              <a:t>Share your group’s response to these questions.</a:t>
            </a:r>
            <a:br>
              <a:rPr lang="en-A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AU" sz="3100" dirty="0"/>
          </a:p>
        </p:txBody>
      </p:sp>
      <p:sp>
        <p:nvSpPr>
          <p:cNvPr id="4" name="Date Placeholder 3">
            <a:extLst>
              <a:ext uri="{FF2B5EF4-FFF2-40B4-BE49-F238E27FC236}">
                <a16:creationId xmlns:a16="http://schemas.microsoft.com/office/drawing/2014/main" id="{0E28B26A-C7C1-4A5A-200D-DEF6336FF761}"/>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rgbClr val="FFFFFF"/>
                </a:solidFill>
              </a:rPr>
              <a:pPr>
                <a:spcAft>
                  <a:spcPts val="600"/>
                </a:spcAft>
              </a:pPr>
              <a:t>2/19/2024</a:t>
            </a:fld>
            <a:endParaRPr lang="en-US">
              <a:solidFill>
                <a:srgbClr val="FFFFFF"/>
              </a:solidFill>
            </a:endParaRPr>
          </a:p>
        </p:txBody>
      </p:sp>
      <p:sp>
        <p:nvSpPr>
          <p:cNvPr id="3" name="Content Placeholder 2">
            <a:extLst>
              <a:ext uri="{FF2B5EF4-FFF2-40B4-BE49-F238E27FC236}">
                <a16:creationId xmlns:a16="http://schemas.microsoft.com/office/drawing/2014/main" id="{56063094-1790-8E42-33A3-ADC32D795429}"/>
              </a:ext>
            </a:extLst>
          </p:cNvPr>
          <p:cNvSpPr>
            <a:spLocks noGrp="1"/>
          </p:cNvSpPr>
          <p:nvPr>
            <p:ph idx="1"/>
          </p:nvPr>
        </p:nvSpPr>
        <p:spPr>
          <a:xfrm>
            <a:off x="7788216" y="2560925"/>
            <a:ext cx="3709114" cy="3572254"/>
          </a:xfrm>
        </p:spPr>
        <p:txBody>
          <a:bodyPr anchor="b">
            <a:normAutofit/>
          </a:bodyPr>
          <a:lstStyle/>
          <a:p>
            <a:pPr marL="0" indent="0">
              <a:buNone/>
            </a:pPr>
            <a:endParaRPr lang="en-AU">
              <a:effectLst/>
              <a:ea typeface="Times New Roman" panose="02020603050405020304" pitchFamily="18" charset="0"/>
            </a:endParaRPr>
          </a:p>
          <a:p>
            <a:pPr marL="0" indent="0">
              <a:buNone/>
            </a:pPr>
            <a:endParaRPr lang="en-US" dirty="0"/>
          </a:p>
        </p:txBody>
      </p:sp>
      <p:sp>
        <p:nvSpPr>
          <p:cNvPr id="5" name="Footer Placeholder 4">
            <a:extLst>
              <a:ext uri="{FF2B5EF4-FFF2-40B4-BE49-F238E27FC236}">
                <a16:creationId xmlns:a16="http://schemas.microsoft.com/office/drawing/2014/main" id="{A831ED34-62B1-022C-17FE-3B82DC57599B}"/>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Centre for Native Title Anthropology Conference, 8-9 Feb 2024</a:t>
            </a:r>
          </a:p>
        </p:txBody>
      </p:sp>
      <p:sp>
        <p:nvSpPr>
          <p:cNvPr id="6" name="Slide Number Placeholder 5">
            <a:extLst>
              <a:ext uri="{FF2B5EF4-FFF2-40B4-BE49-F238E27FC236}">
                <a16:creationId xmlns:a16="http://schemas.microsoft.com/office/drawing/2014/main" id="{2983ECF2-5011-5C0C-15F8-6104CF1814C1}"/>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16</a:t>
            </a:fld>
            <a:endParaRPr lang="en-US"/>
          </a:p>
        </p:txBody>
      </p:sp>
    </p:spTree>
    <p:extLst>
      <p:ext uri="{BB962C8B-B14F-4D97-AF65-F5344CB8AC3E}">
        <p14:creationId xmlns:p14="http://schemas.microsoft.com/office/powerpoint/2010/main" val="198451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589E76-FFF4-ADE4-0279-12EBC2172D0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6FD8B7E-4F61-988D-D8F2-A0B3A2A07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220611-BC54-8C93-1060-F5D501009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C75635-0E1D-689C-09B9-3BA8EC7F4634}"/>
              </a:ext>
            </a:extLst>
          </p:cNvPr>
          <p:cNvPicPr>
            <a:picLocks noChangeAspect="1"/>
          </p:cNvPicPr>
          <p:nvPr/>
        </p:nvPicPr>
        <p:blipFill rotWithShape="1">
          <a:blip r:embed="rId2"/>
          <a:srcRect r="1" b="1031"/>
          <a:stretch/>
        </p:blipFill>
        <p:spPr>
          <a:xfrm>
            <a:off x="78539" y="78539"/>
            <a:ext cx="12036661" cy="6700922"/>
          </a:xfrm>
          <a:custGeom>
            <a:avLst/>
            <a:gdLst/>
            <a:ahLst/>
            <a:cxnLst/>
            <a:rect l="l" t="t" r="r" b="b"/>
            <a:pathLst>
              <a:path w="12036661" h="6700922">
                <a:moveTo>
                  <a:pt x="677664" y="0"/>
                </a:moveTo>
                <a:lnTo>
                  <a:pt x="11358997" y="0"/>
                </a:lnTo>
                <a:cubicBezTo>
                  <a:pt x="11733260" y="0"/>
                  <a:pt x="12036661" y="303401"/>
                  <a:pt x="12036661" y="677664"/>
                </a:cubicBezTo>
                <a:lnTo>
                  <a:pt x="12036661" y="6023258"/>
                </a:lnTo>
                <a:cubicBezTo>
                  <a:pt x="12036661" y="6397521"/>
                  <a:pt x="11733260" y="6700922"/>
                  <a:pt x="11358997" y="6700922"/>
                </a:cubicBezTo>
                <a:lnTo>
                  <a:pt x="677664" y="6700922"/>
                </a:lnTo>
                <a:cubicBezTo>
                  <a:pt x="303401" y="6700922"/>
                  <a:pt x="0" y="6397521"/>
                  <a:pt x="0" y="6023258"/>
                </a:cubicBezTo>
                <a:lnTo>
                  <a:pt x="0" y="677664"/>
                </a:lnTo>
                <a:cubicBezTo>
                  <a:pt x="0" y="303401"/>
                  <a:pt x="303401" y="0"/>
                  <a:pt x="677664" y="0"/>
                </a:cubicBezTo>
                <a:close/>
              </a:path>
            </a:pathLst>
          </a:custGeom>
        </p:spPr>
      </p:pic>
      <p:sp>
        <p:nvSpPr>
          <p:cNvPr id="4" name="Date Placeholder 3">
            <a:extLst>
              <a:ext uri="{FF2B5EF4-FFF2-40B4-BE49-F238E27FC236}">
                <a16:creationId xmlns:a16="http://schemas.microsoft.com/office/drawing/2014/main" id="{8F1156B6-007F-7DF2-EDE3-83F532219955}"/>
              </a:ext>
            </a:extLst>
          </p:cNvPr>
          <p:cNvSpPr>
            <a:spLocks noGrp="1"/>
          </p:cNvSpPr>
          <p:nvPr>
            <p:ph type="dt" sz="half" idx="10"/>
          </p:nvPr>
        </p:nvSpPr>
        <p:spPr>
          <a:xfrm>
            <a:off x="340137" y="63202"/>
            <a:ext cx="2743200" cy="318221"/>
          </a:xfrm>
        </p:spPr>
        <p:txBody>
          <a:bodyPr vert="horz" lIns="91440" tIns="45720" rIns="91440" bIns="45720" rtlCol="0">
            <a:normAutofit/>
          </a:bodyPr>
          <a:lstStyle/>
          <a:p>
            <a:pPr>
              <a:spcAft>
                <a:spcPts val="600"/>
              </a:spcAft>
            </a:pPr>
            <a:fld id="{0F996519-E62D-4F8C-AE1E-36928EC7D15C}" type="datetime1">
              <a:rPr lang="en-US">
                <a:solidFill>
                  <a:srgbClr val="FFFFFF"/>
                </a:solidFill>
              </a:rPr>
              <a:pPr>
                <a:spcAft>
                  <a:spcPts val="600"/>
                </a:spcAft>
              </a:pPr>
              <a:t>2/19/2024</a:t>
            </a:fld>
            <a:endParaRPr lang="en-US">
              <a:solidFill>
                <a:srgbClr val="FFFFFF"/>
              </a:solidFill>
            </a:endParaRPr>
          </a:p>
        </p:txBody>
      </p:sp>
      <p:sp>
        <p:nvSpPr>
          <p:cNvPr id="5" name="Footer Placeholder 4">
            <a:extLst>
              <a:ext uri="{FF2B5EF4-FFF2-40B4-BE49-F238E27FC236}">
                <a16:creationId xmlns:a16="http://schemas.microsoft.com/office/drawing/2014/main" id="{6D09FA48-063D-467F-30AB-7C5DECED9570}"/>
              </a:ext>
            </a:extLst>
          </p:cNvPr>
          <p:cNvSpPr>
            <a:spLocks noGrp="1"/>
          </p:cNvSpPr>
          <p:nvPr>
            <p:ph type="ftr" sz="quarter" idx="11"/>
          </p:nvPr>
        </p:nvSpPr>
        <p:spPr>
          <a:xfrm>
            <a:off x="7344016" y="6424761"/>
            <a:ext cx="4059936" cy="365125"/>
          </a:xfrm>
        </p:spPr>
        <p:txBody>
          <a:bodyPr vert="horz" lIns="91440" tIns="45720" rIns="91440" bIns="45720" rtlCol="0">
            <a:normAutofit/>
          </a:bodyPr>
          <a:lstStyle/>
          <a:p>
            <a:pPr>
              <a:spcAft>
                <a:spcPts val="600"/>
              </a:spcAft>
            </a:pPr>
            <a:r>
              <a:rPr lang="en-US" b="0" kern="1200" cap="all" spc="0" baseline="0">
                <a:solidFill>
                  <a:srgbClr val="FFFFFF"/>
                </a:solidFill>
                <a:latin typeface="+mn-lt"/>
                <a:ea typeface="+mn-ea"/>
                <a:cs typeface="+mn-cs"/>
              </a:rPr>
              <a:t>Centre for Native Title Anthropology Conference, 8-9 Feb 2024</a:t>
            </a:r>
          </a:p>
        </p:txBody>
      </p:sp>
      <p:sp>
        <p:nvSpPr>
          <p:cNvPr id="6" name="Slide Number Placeholder 5">
            <a:extLst>
              <a:ext uri="{FF2B5EF4-FFF2-40B4-BE49-F238E27FC236}">
                <a16:creationId xmlns:a16="http://schemas.microsoft.com/office/drawing/2014/main" id="{E01F2996-06E3-60BD-EE3C-6ED1AC901CBE}"/>
              </a:ext>
            </a:extLst>
          </p:cNvPr>
          <p:cNvSpPr>
            <a:spLocks noGrp="1"/>
          </p:cNvSpPr>
          <p:nvPr>
            <p:ph type="sldNum" sz="quarter" idx="12"/>
          </p:nvPr>
        </p:nvSpPr>
        <p:spPr>
          <a:xfrm>
            <a:off x="11403951" y="6425816"/>
            <a:ext cx="429768" cy="365125"/>
          </a:xfrm>
        </p:spPr>
        <p:txBody>
          <a:bodyPr vert="horz" lIns="91440" tIns="45720" rIns="91440" bIns="45720" rtlCol="0">
            <a:normAutofit/>
          </a:bodyPr>
          <a:lstStyle/>
          <a:p>
            <a:pPr>
              <a:spcAft>
                <a:spcPts val="600"/>
              </a:spcAft>
            </a:pPr>
            <a:fld id="{6E91CC32-6A6B-4E2E-BBA1-6864F305DA26}" type="slidenum">
              <a:rPr lang="en-US">
                <a:solidFill>
                  <a:srgbClr val="FFFFFF"/>
                </a:solidFill>
              </a:rPr>
              <a:pPr>
                <a:spcAft>
                  <a:spcPts val="600"/>
                </a:spcAft>
              </a:pPr>
              <a:t>17</a:t>
            </a:fld>
            <a:endParaRPr lang="en-US">
              <a:solidFill>
                <a:srgbClr val="FFFFFF"/>
              </a:solidFill>
            </a:endParaRPr>
          </a:p>
        </p:txBody>
      </p:sp>
      <p:sp>
        <p:nvSpPr>
          <p:cNvPr id="2" name="Title 1">
            <a:extLst>
              <a:ext uri="{FF2B5EF4-FFF2-40B4-BE49-F238E27FC236}">
                <a16:creationId xmlns:a16="http://schemas.microsoft.com/office/drawing/2014/main" id="{E9A8727E-E147-BE15-7FA0-04BB52A5042B}"/>
              </a:ext>
            </a:extLst>
          </p:cNvPr>
          <p:cNvSpPr>
            <a:spLocks noGrp="1"/>
          </p:cNvSpPr>
          <p:nvPr>
            <p:ph type="title" idx="4294967295"/>
          </p:nvPr>
        </p:nvSpPr>
        <p:spPr>
          <a:xfrm>
            <a:off x="308389" y="750162"/>
            <a:ext cx="4797012" cy="1802538"/>
          </a:xfrm>
        </p:spPr>
        <p:txBody>
          <a:bodyPr vert="horz" lIns="91440" tIns="45720" rIns="91440" bIns="45720" rtlCol="0" anchor="t">
            <a:normAutofit/>
          </a:bodyPr>
          <a:lstStyle/>
          <a:p>
            <a:r>
              <a:rPr lang="en-US" b="1" kern="1200" dirty="0">
                <a:solidFill>
                  <a:schemeClr val="tx1"/>
                </a:solidFill>
                <a:latin typeface="Jumble" panose="020F0502020204030204" pitchFamily="2" charset="0"/>
              </a:rPr>
              <a:t>Thank you</a:t>
            </a:r>
          </a:p>
        </p:txBody>
      </p:sp>
      <p:sp>
        <p:nvSpPr>
          <p:cNvPr id="3" name="Content Placeholder 2">
            <a:extLst>
              <a:ext uri="{FF2B5EF4-FFF2-40B4-BE49-F238E27FC236}">
                <a16:creationId xmlns:a16="http://schemas.microsoft.com/office/drawing/2014/main" id="{0ECA24ED-3F61-BF48-F501-AEE9F7E4916E}"/>
              </a:ext>
            </a:extLst>
          </p:cNvPr>
          <p:cNvSpPr>
            <a:spLocks noGrp="1"/>
          </p:cNvSpPr>
          <p:nvPr>
            <p:ph idx="4294967295"/>
          </p:nvPr>
        </p:nvSpPr>
        <p:spPr>
          <a:xfrm>
            <a:off x="340137" y="2569464"/>
            <a:ext cx="4765264" cy="3555138"/>
          </a:xfrm>
        </p:spPr>
        <p:txBody>
          <a:bodyPr vert="horz" lIns="91440" tIns="45720" rIns="91440" bIns="45720" rtlCol="0" anchor="b">
            <a:normAutofit/>
          </a:bodyPr>
          <a:lstStyle/>
          <a:p>
            <a:pPr marL="0">
              <a:buNone/>
            </a:pPr>
            <a:endParaRPr lang="en-US" dirty="0">
              <a:effectLst/>
            </a:endParaRPr>
          </a:p>
          <a:p>
            <a:pPr marL="0">
              <a:buNone/>
            </a:pPr>
            <a:endParaRPr lang="en-US" dirty="0"/>
          </a:p>
        </p:txBody>
      </p:sp>
    </p:spTree>
    <p:extLst>
      <p:ext uri="{BB962C8B-B14F-4D97-AF65-F5344CB8AC3E}">
        <p14:creationId xmlns:p14="http://schemas.microsoft.com/office/powerpoint/2010/main" val="271883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a:xfrm>
            <a:off x="308388" y="753034"/>
            <a:ext cx="4025406" cy="1799665"/>
          </a:xfrm>
        </p:spPr>
        <p:txBody>
          <a:bodyPr anchor="t">
            <a:normAutofit/>
          </a:bodyPr>
          <a:lstStyle/>
          <a:p>
            <a:r>
              <a:rPr lang="en-US" sz="3100" dirty="0"/>
              <a:t>Acknowledgements</a:t>
            </a:r>
            <a:endParaRPr lang="en-AU" sz="3100" dirty="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2/19/2024</a:t>
            </a:fld>
            <a:endParaRPr lang="en-US"/>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40619" y="1965158"/>
            <a:ext cx="4025407" cy="4159797"/>
          </a:xfrm>
        </p:spPr>
        <p:txBody>
          <a:bodyPr anchor="b">
            <a:normAutofit/>
          </a:bodyPr>
          <a:lstStyle/>
          <a:p>
            <a:pPr marL="0" indent="0">
              <a:buNone/>
            </a:pPr>
            <a:r>
              <a:rPr lang="en-AU" dirty="0"/>
              <a:t>We meet today on the customary lands of Kaurna Aboriginal people, whose descendants are today represented by the Kaurna </a:t>
            </a:r>
            <a:r>
              <a:rPr lang="en-AU" dirty="0" err="1"/>
              <a:t>Yerta</a:t>
            </a:r>
            <a:r>
              <a:rPr lang="en-AU" dirty="0"/>
              <a:t> Aboriginal Corporation. </a:t>
            </a:r>
          </a:p>
          <a:p>
            <a:pPr marL="0" indent="0">
              <a:buNone/>
            </a:pPr>
            <a:endParaRPr lang="en-AU" dirty="0"/>
          </a:p>
          <a:p>
            <a:pPr marL="0" indent="0">
              <a:buNone/>
            </a:pPr>
            <a:endParaRPr lang="en-AU" dirty="0"/>
          </a:p>
          <a:p>
            <a:pPr marL="0" indent="0">
              <a:buNone/>
            </a:pPr>
            <a:endParaRPr lang="en-AU" dirty="0"/>
          </a:p>
          <a:p>
            <a:pPr marL="0" indent="0">
              <a:buNone/>
            </a:pPr>
            <a:r>
              <a:rPr lang="en-US" sz="1200" b="0" i="0" dirty="0">
                <a:solidFill>
                  <a:srgbClr val="646464"/>
                </a:solidFill>
                <a:effectLst/>
                <a:latin typeface="abcsans"/>
              </a:rPr>
              <a:t>(Image: Alexander Schramm 'Adelaide, a </a:t>
            </a:r>
            <a:r>
              <a:rPr lang="en-US" sz="1200" dirty="0">
                <a:solidFill>
                  <a:srgbClr val="646464"/>
                </a:solidFill>
                <a:latin typeface="abcsans"/>
              </a:rPr>
              <a:t>tribe of natives on the banks of the river Torrens' 1850)</a:t>
            </a:r>
            <a:endParaRPr lang="en-AU" sz="1200" dirty="0"/>
          </a:p>
        </p:txBody>
      </p:sp>
      <p:pic>
        <p:nvPicPr>
          <p:cNvPr id="8" name="Picture 7">
            <a:extLst>
              <a:ext uri="{FF2B5EF4-FFF2-40B4-BE49-F238E27FC236}">
                <a16:creationId xmlns:a16="http://schemas.microsoft.com/office/drawing/2014/main" id="{0AB1CFDC-DE1F-FFF0-8D46-F7EA32369E22}"/>
              </a:ext>
            </a:extLst>
          </p:cNvPr>
          <p:cNvPicPr>
            <a:picLocks noChangeAspect="1"/>
          </p:cNvPicPr>
          <p:nvPr/>
        </p:nvPicPr>
        <p:blipFill>
          <a:blip r:embed="rId3">
            <a:extLst>
              <a:ext uri="{28A0092B-C50C-407E-A947-70E740481C1C}">
                <a14:useLocalDpi xmlns:a14="http://schemas.microsoft.com/office/drawing/2010/main" val="0"/>
              </a:ext>
            </a:extLst>
          </a:blip>
          <a:srcRect l="15289" r="15289"/>
          <a:stretch/>
        </p:blipFill>
        <p:spPr>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p:spPr>
      </p:pic>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dirty="0">
                <a:solidFill>
                  <a:srgbClr val="FFFFFF"/>
                </a:solidFill>
              </a:rPr>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63887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a:xfrm>
            <a:off x="308388" y="753034"/>
            <a:ext cx="4025406" cy="1799665"/>
          </a:xfrm>
        </p:spPr>
        <p:txBody>
          <a:bodyPr anchor="t">
            <a:normAutofit/>
          </a:bodyPr>
          <a:lstStyle/>
          <a:p>
            <a:r>
              <a:rPr lang="en-US" sz="4100"/>
              <a:t>Workshop Outline</a:t>
            </a:r>
            <a:br>
              <a:rPr lang="en-US" sz="4100"/>
            </a:br>
            <a:endParaRPr lang="en-AU" sz="410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2/19/2024</a:t>
            </a:fld>
            <a:endParaRPr lang="en-US"/>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40619" y="2569464"/>
            <a:ext cx="3993175" cy="3555491"/>
          </a:xfrm>
        </p:spPr>
        <p:txBody>
          <a:bodyPr anchor="b">
            <a:normAutofit/>
          </a:bodyPr>
          <a:lstStyle/>
          <a:p>
            <a:pPr marL="0" indent="0">
              <a:buNone/>
            </a:pPr>
            <a:endParaRPr lang="en-US" sz="1700"/>
          </a:p>
          <a:p>
            <a:pPr marL="0" indent="0">
              <a:buNone/>
            </a:pPr>
            <a:r>
              <a:rPr lang="en-AU" sz="1700"/>
              <a:t>Introductions</a:t>
            </a:r>
          </a:p>
          <a:p>
            <a:pPr marL="0" indent="0">
              <a:buNone/>
            </a:pPr>
            <a:endParaRPr lang="en-AU" sz="1700"/>
          </a:p>
          <a:p>
            <a:pPr marL="0" indent="0">
              <a:buNone/>
            </a:pPr>
            <a:r>
              <a:rPr lang="en-AU" sz="1700"/>
              <a:t>Definitional</a:t>
            </a:r>
          </a:p>
          <a:p>
            <a:pPr marL="0" indent="0">
              <a:buNone/>
            </a:pPr>
            <a:endParaRPr lang="en-AU" sz="1700"/>
          </a:p>
          <a:p>
            <a:pPr marL="0" indent="0">
              <a:buNone/>
            </a:pPr>
            <a:r>
              <a:rPr lang="en-AU" sz="1700"/>
              <a:t>Small Group Exercise</a:t>
            </a:r>
          </a:p>
          <a:p>
            <a:pPr marL="0" indent="0">
              <a:buNone/>
            </a:pPr>
            <a:endParaRPr lang="en-AU" sz="1700"/>
          </a:p>
          <a:p>
            <a:pPr marL="0" indent="0">
              <a:buNone/>
            </a:pPr>
            <a:r>
              <a:rPr lang="en-AU" sz="1700"/>
              <a:t>Small Group Reflections &amp; Discussion</a:t>
            </a:r>
          </a:p>
          <a:p>
            <a:pPr marL="0" indent="0">
              <a:buNone/>
            </a:pPr>
            <a:endParaRPr lang="en-AU" sz="1700"/>
          </a:p>
        </p:txBody>
      </p:sp>
      <p:pic>
        <p:nvPicPr>
          <p:cNvPr id="8" name="Picture 7" descr="3D rendering of game pieces tied together with a rope">
            <a:extLst>
              <a:ext uri="{FF2B5EF4-FFF2-40B4-BE49-F238E27FC236}">
                <a16:creationId xmlns:a16="http://schemas.microsoft.com/office/drawing/2014/main" id="{51B4D379-47EA-B047-AF68-5EFDE61CDE14}"/>
              </a:ext>
            </a:extLst>
          </p:cNvPr>
          <p:cNvPicPr>
            <a:picLocks noChangeAspect="1"/>
          </p:cNvPicPr>
          <p:nvPr/>
        </p:nvPicPr>
        <p:blipFill rotWithShape="1">
          <a:blip r:embed="rId3"/>
          <a:srcRect r="22454"/>
          <a:stretch/>
        </p:blipFill>
        <p:spPr>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p:spPr>
      </p:pic>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262425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6739B7-CDA7-1140-87BB-21243FC57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lasses on top of a book">
            <a:extLst>
              <a:ext uri="{FF2B5EF4-FFF2-40B4-BE49-F238E27FC236}">
                <a16:creationId xmlns:a16="http://schemas.microsoft.com/office/drawing/2014/main" id="{84ECC954-722E-58BE-A994-414F28AB636E}"/>
              </a:ext>
            </a:extLst>
          </p:cNvPr>
          <p:cNvPicPr>
            <a:picLocks noChangeAspect="1"/>
          </p:cNvPicPr>
          <p:nvPr/>
        </p:nvPicPr>
        <p:blipFill rotWithShape="1">
          <a:blip r:embed="rId3"/>
          <a:srcRect t="14010" b="881"/>
          <a:stretch/>
        </p:blipFill>
        <p:spPr>
          <a:xfrm>
            <a:off x="1" y="-8227"/>
            <a:ext cx="12191999" cy="6874452"/>
          </a:xfrm>
          <a:prstGeom prst="rect">
            <a:avLst/>
          </a:prstGeom>
        </p:spPr>
      </p:pic>
      <p:sp>
        <p:nvSpPr>
          <p:cNvPr id="14" name="Freeform: Shape 13">
            <a:extLst>
              <a:ext uri="{FF2B5EF4-FFF2-40B4-BE49-F238E27FC236}">
                <a16:creationId xmlns:a16="http://schemas.microsoft.com/office/drawing/2014/main" id="{9F78D102-89E6-1D04-B77B-FB85BB44E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2811" y="-8227"/>
            <a:ext cx="4909189" cy="6874453"/>
          </a:xfrm>
          <a:custGeom>
            <a:avLst/>
            <a:gdLst>
              <a:gd name="connsiteX0" fmla="*/ 679539 w 4909189"/>
              <a:gd name="connsiteY0" fmla="*/ 0 h 6874453"/>
              <a:gd name="connsiteX1" fmla="*/ 4909189 w 4909189"/>
              <a:gd name="connsiteY1" fmla="*/ 0 h 6874453"/>
              <a:gd name="connsiteX2" fmla="*/ 4909189 w 4909189"/>
              <a:gd name="connsiteY2" fmla="*/ 6874453 h 6874453"/>
              <a:gd name="connsiteX3" fmla="*/ 679539 w 4909189"/>
              <a:gd name="connsiteY3" fmla="*/ 6874453 h 6874453"/>
              <a:gd name="connsiteX4" fmla="*/ 0 w 4909189"/>
              <a:gd name="connsiteY4" fmla="*/ 6194913 h 6874453"/>
              <a:gd name="connsiteX5" fmla="*/ 0 w 4909189"/>
              <a:gd name="connsiteY5" fmla="*/ 679540 h 6874453"/>
              <a:gd name="connsiteX6" fmla="*/ 679539 w 490918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9189" h="6874453">
                <a:moveTo>
                  <a:pt x="679539" y="0"/>
                </a:moveTo>
                <a:lnTo>
                  <a:pt x="4909189" y="0"/>
                </a:lnTo>
                <a:lnTo>
                  <a:pt x="4909189" y="6874453"/>
                </a:lnTo>
                <a:lnTo>
                  <a:pt x="679539" y="6874453"/>
                </a:lnTo>
                <a:cubicBezTo>
                  <a:pt x="304240" y="6874453"/>
                  <a:pt x="0" y="6570213"/>
                  <a:pt x="0" y="6194913"/>
                </a:cubicBezTo>
                <a:lnTo>
                  <a:pt x="0" y="679540"/>
                </a:lnTo>
                <a:cubicBezTo>
                  <a:pt x="0" y="304240"/>
                  <a:pt x="304240" y="0"/>
                  <a:pt x="679539"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a:xfrm>
            <a:off x="7788215" y="583686"/>
            <a:ext cx="4115510" cy="1829832"/>
          </a:xfrm>
        </p:spPr>
        <p:txBody>
          <a:bodyPr anchor="t">
            <a:normAutofit/>
          </a:bodyPr>
          <a:lstStyle/>
          <a:p>
            <a:r>
              <a:rPr lang="en-US" sz="4000" dirty="0"/>
              <a:t>Introductions</a:t>
            </a:r>
            <a:br>
              <a:rPr lang="en-US" sz="4000" dirty="0"/>
            </a:br>
            <a:endParaRPr lang="en-AU" sz="4000" dirty="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rgbClr val="FFFFFF"/>
                </a:solidFill>
              </a:rPr>
              <a:pPr>
                <a:spcAft>
                  <a:spcPts val="600"/>
                </a:spcAft>
              </a:pPr>
              <a:t>2/19/2024</a:t>
            </a:fld>
            <a:endParaRPr lang="en-US">
              <a:solidFill>
                <a:srgbClr val="FFFFFF"/>
              </a:solidFill>
            </a:endParaRPr>
          </a:p>
        </p:txBody>
      </p:sp>
      <p:sp>
        <p:nvSpPr>
          <p:cNvPr id="17" name="Content Placeholder 2">
            <a:extLst>
              <a:ext uri="{FF2B5EF4-FFF2-40B4-BE49-F238E27FC236}">
                <a16:creationId xmlns:a16="http://schemas.microsoft.com/office/drawing/2014/main" id="{5A4F5E2D-4805-E204-4732-9BFBD54DDC74}"/>
              </a:ext>
            </a:extLst>
          </p:cNvPr>
          <p:cNvSpPr>
            <a:spLocks noGrp="1"/>
          </p:cNvSpPr>
          <p:nvPr>
            <p:ph idx="1"/>
          </p:nvPr>
        </p:nvSpPr>
        <p:spPr>
          <a:xfrm>
            <a:off x="7788216" y="1727200"/>
            <a:ext cx="3709114" cy="4405979"/>
          </a:xfrm>
        </p:spPr>
        <p:txBody>
          <a:bodyPr anchor="b">
            <a:normAutofit/>
          </a:bodyPr>
          <a:lstStyle/>
          <a:p>
            <a:pPr marL="0" indent="0">
              <a:buNone/>
            </a:pPr>
            <a:endParaRPr lang="en-US" dirty="0"/>
          </a:p>
          <a:p>
            <a:pPr marL="0" indent="0">
              <a:buNone/>
            </a:pPr>
            <a:r>
              <a:rPr lang="en-AU" sz="2800" b="1" dirty="0"/>
              <a:t>Belinda </a:t>
            </a:r>
            <a:r>
              <a:rPr lang="en-AU" sz="2800" b="1" dirty="0" err="1"/>
              <a:t>Liebelt</a:t>
            </a:r>
            <a:r>
              <a:rPr lang="en-AU" sz="2800" b="1" dirty="0"/>
              <a:t> </a:t>
            </a:r>
            <a:r>
              <a:rPr lang="en-AU" sz="2800" dirty="0"/>
              <a:t>(SANTS Research Manager)</a:t>
            </a:r>
          </a:p>
          <a:p>
            <a:pPr marL="0" indent="0">
              <a:buNone/>
            </a:pPr>
            <a:endParaRPr lang="en-AU" sz="2800" dirty="0"/>
          </a:p>
          <a:p>
            <a:pPr marL="0" indent="0">
              <a:buNone/>
            </a:pPr>
            <a:r>
              <a:rPr lang="en-AU" sz="2800" b="1" dirty="0"/>
              <a:t>Craig Elliott </a:t>
            </a:r>
            <a:r>
              <a:rPr lang="en-AU" sz="2800" dirty="0"/>
              <a:t>(Consultant Anthropologist)</a:t>
            </a:r>
          </a:p>
          <a:p>
            <a:pPr marL="0" indent="0">
              <a:buNone/>
            </a:pPr>
            <a:endParaRPr lang="en-AU" dirty="0"/>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4</a:t>
            </a:fld>
            <a:endParaRPr lang="en-US"/>
          </a:p>
        </p:txBody>
      </p:sp>
    </p:spTree>
    <p:extLst>
      <p:ext uri="{BB962C8B-B14F-4D97-AF65-F5344CB8AC3E}">
        <p14:creationId xmlns:p14="http://schemas.microsoft.com/office/powerpoint/2010/main" val="311603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p:txBody>
          <a:bodyPr>
            <a:normAutofit fontScale="90000"/>
          </a:bodyPr>
          <a:lstStyle/>
          <a:p>
            <a:r>
              <a:rPr lang="en-US" sz="4000" dirty="0"/>
              <a:t>Definitional: </a:t>
            </a:r>
            <a:br>
              <a:rPr lang="en-US" sz="3200" dirty="0"/>
            </a:br>
            <a:br>
              <a:rPr lang="en-US" sz="3200" dirty="0"/>
            </a:br>
            <a:r>
              <a:rPr lang="en-US" sz="3200" dirty="0"/>
              <a:t>cultural loss</a:t>
            </a:r>
            <a:endParaRPr lang="en-AU" sz="3200" dirty="0"/>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35467" y="2306781"/>
            <a:ext cx="11591838" cy="3853387"/>
          </a:xfrm>
        </p:spPr>
        <p:txBody>
          <a:bodyPr>
            <a:noAutofit/>
          </a:bodyPr>
          <a:lstStyle/>
          <a:p>
            <a:pPr marL="0" indent="0">
              <a:buNone/>
            </a:pPr>
            <a:r>
              <a:rPr lang="en-US" sz="1600" dirty="0"/>
              <a:t>Richard Martin (2023, p. 633) notes that in</a:t>
            </a:r>
            <a:r>
              <a:rPr lang="en-AU" sz="1600" kern="0" dirty="0">
                <a:effectLst/>
                <a:ea typeface="Calibri" panose="020F0502020204030204" pitchFamily="34" charset="0"/>
              </a:rPr>
              <a:t> 2019 the High Court amended the decision to replace payment in solatium with money for “cultural loss,” which was construed by the court as </a:t>
            </a:r>
            <a:r>
              <a:rPr lang="en-AU" sz="1600" b="1" i="1" kern="0" dirty="0">
                <a:effectLst/>
                <a:ea typeface="Calibri" panose="020F0502020204030204" pitchFamily="34" charset="0"/>
              </a:rPr>
              <a:t>compensable damage inflicted by another on the cultural value of native title</a:t>
            </a:r>
            <a:r>
              <a:rPr lang="en-AU" sz="1600" kern="0" dirty="0">
                <a:effectLst/>
                <a:ea typeface="Calibri" panose="020F0502020204030204" pitchFamily="34" charset="0"/>
              </a:rPr>
              <a:t>. Martin notes that, in this legal usage, “compensation” is not an award to cover distress caused by extinguishment but is rather a valuation of the damage to “culture.” </a:t>
            </a:r>
            <a:endParaRPr lang="en-AU" sz="1600" kern="0" dirty="0"/>
          </a:p>
          <a:p>
            <a:pPr marL="0" indent="0">
              <a:buNone/>
            </a:pPr>
            <a:r>
              <a:rPr lang="en-US" sz="1600" kern="0" dirty="0"/>
              <a:t>In other words, in a native title compensation framework, “cultural loss” refers to the </a:t>
            </a:r>
            <a:r>
              <a:rPr lang="en-US" sz="1600" b="1" i="1" kern="0" dirty="0"/>
              <a:t>potential loss or damage to elements of traditional law and custom held by a group </a:t>
            </a:r>
            <a:r>
              <a:rPr lang="en-US" sz="1600" kern="0" dirty="0"/>
              <a:t>brought about via a specific act or series of events (which have been deemed to be compensable). As Martin explores (and will discuss further tomorrow), this legal interpretation is somewhat different to existing anthropological understandings relating to cultural loss and culture change through time. </a:t>
            </a:r>
          </a:p>
          <a:p>
            <a:pPr marL="0" indent="0" algn="r">
              <a:buNone/>
            </a:pPr>
            <a:endParaRPr lang="en-US" sz="1000" b="0" i="0" dirty="0">
              <a:effectLst/>
              <a:latin typeface="Roboto" panose="02000000000000000000" pitchFamily="2" charset="0"/>
            </a:endParaRPr>
          </a:p>
          <a:p>
            <a:pPr marL="0" indent="0" algn="r">
              <a:buNone/>
            </a:pPr>
            <a:r>
              <a:rPr lang="en-US" sz="1000" b="0" i="0" dirty="0">
                <a:effectLst/>
                <a:latin typeface="Roboto" panose="02000000000000000000" pitchFamily="2" charset="0"/>
              </a:rPr>
              <a:t>Martin, Richard (2023).</a:t>
            </a:r>
            <a:r>
              <a:rPr lang="en-US" sz="1000" b="0" i="1" dirty="0">
                <a:effectLst/>
                <a:latin typeface="Roboto" panose="02000000000000000000" pitchFamily="2" charset="0"/>
              </a:rPr>
              <a:t> Cultural loss and compensation in the anthropology of Aboriginal Australia. American Ethnologist 50 </a:t>
            </a:r>
            <a:r>
              <a:rPr lang="en-US" sz="1000" b="0" i="0" dirty="0">
                <a:effectLst/>
                <a:latin typeface="Roboto" panose="02000000000000000000" pitchFamily="2" charset="0"/>
              </a:rPr>
              <a:t>(4) 632-644.</a:t>
            </a:r>
            <a:endParaRPr lang="en-AU" sz="1000" kern="0" dirty="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p:txBody>
          <a:bodyPr/>
          <a:lstStyle/>
          <a:p>
            <a:r>
              <a:rPr lang="en-US" dirty="0"/>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p:txBody>
          <a:bodyPr/>
          <a:lstStyle/>
          <a:p>
            <a:fld id="{6E91CC32-6A6B-4E2E-BBA1-6864F305DA26}" type="slidenum">
              <a:rPr lang="en-US" smtClean="0"/>
              <a:t>5</a:t>
            </a:fld>
            <a:endParaRPr lang="en-US" dirty="0"/>
          </a:p>
        </p:txBody>
      </p:sp>
    </p:spTree>
    <p:extLst>
      <p:ext uri="{BB962C8B-B14F-4D97-AF65-F5344CB8AC3E}">
        <p14:creationId xmlns:p14="http://schemas.microsoft.com/office/powerpoint/2010/main" val="391085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p:txBody>
          <a:bodyPr>
            <a:normAutofit/>
          </a:bodyPr>
          <a:lstStyle/>
          <a:p>
            <a:r>
              <a:rPr lang="en-US" sz="3200" dirty="0"/>
              <a:t>Definitional: </a:t>
            </a:r>
            <a:br>
              <a:rPr lang="en-US" sz="3200" dirty="0"/>
            </a:br>
            <a:br>
              <a:rPr lang="en-US" sz="3200" dirty="0"/>
            </a:br>
            <a:r>
              <a:rPr lang="en-US" sz="3200" dirty="0"/>
              <a:t>cultural loss</a:t>
            </a:r>
            <a:endParaRPr lang="en-AU" sz="3200" dirty="0"/>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35467" y="2306781"/>
            <a:ext cx="11395425" cy="3870181"/>
          </a:xfrm>
        </p:spPr>
        <p:txBody>
          <a:bodyPr>
            <a:noAutofit/>
          </a:bodyPr>
          <a:lstStyle/>
          <a:p>
            <a:pPr marL="0" indent="0">
              <a:buNone/>
            </a:pPr>
            <a:r>
              <a:rPr lang="en-AU" sz="1600" dirty="0">
                <a:effectLst/>
                <a:ea typeface="Times New Roman" panose="02020603050405020304" pitchFamily="18" charset="0"/>
              </a:rPr>
              <a:t>Comparatively, Sandra Pannell (2019, p. 4) says that:</a:t>
            </a:r>
          </a:p>
          <a:p>
            <a:pPr marL="0" indent="0">
              <a:buNone/>
            </a:pPr>
            <a:r>
              <a:rPr lang="en-US" sz="1600" b="0" i="0" u="none" strike="noStrike" baseline="0" dirty="0"/>
              <a:t>“In my view, in focusing upon ‘cultural loss’, the High Court has made it quite clear that they are not speaking about the loss of culture … but of loss, or ‘a sense of loss’, because of culture. In other words, while the idea of ‘hurt feelings’ suggests an individual psychobiological feeling state, independent of culture, ‘cultural loss’, on the other hand, conveys a ‘sense of loss’ based on cultural concepts and beliefs, being those acknowledged and observed by all of the members of the claim group”. </a:t>
            </a:r>
            <a:endParaRPr lang="en-AU" sz="1600" dirty="0">
              <a:ea typeface="Times New Roman" panose="02020603050405020304" pitchFamily="18" charset="0"/>
            </a:endParaRPr>
          </a:p>
          <a:p>
            <a:pPr marL="0" indent="0">
              <a:buNone/>
            </a:pPr>
            <a:r>
              <a:rPr lang="en-US" sz="1600" b="0" i="0" u="none" strike="noStrike" baseline="0" dirty="0"/>
              <a:t>“…the 2019 High Court judgment has sent a very clear message to practitioners that, in future compensation claims, the focus of our investigations should be upon the </a:t>
            </a:r>
            <a:r>
              <a:rPr lang="en-US" sz="1600" b="1" i="1" u="none" strike="noStrike" baseline="0" dirty="0"/>
              <a:t>cultural value accorded rights and the cultural significance ascribed to land, by Indigenous people</a:t>
            </a:r>
            <a:r>
              <a:rPr lang="en-US" sz="1600" b="0" i="0" u="none" strike="noStrike" baseline="0" dirty="0"/>
              <a:t>. The High Court has provided us with some idea as to what cultural value and its loss means for anthropologists researching compensation claims.”</a:t>
            </a:r>
          </a:p>
          <a:p>
            <a:pPr marL="0" indent="0" algn="r">
              <a:buNone/>
            </a:pPr>
            <a:r>
              <a:rPr lang="en-US" sz="1000" dirty="0"/>
              <a:t>Pannell, Sandra (2019)</a:t>
            </a:r>
            <a:r>
              <a:rPr lang="en-AU" sz="1000" dirty="0"/>
              <a:t> </a:t>
            </a:r>
            <a:r>
              <a:rPr lang="en-US" sz="1000" i="0" u="none" strike="noStrike" baseline="0" dirty="0"/>
              <a:t>What Do William James and Franz Boas Have to do with Compensation Claims?: An Exploration of Emotion and Culture in Indigenous Compensation Claim Research.  National Native Title Council Conference Paper, </a:t>
            </a:r>
            <a:r>
              <a:rPr lang="en-AU" sz="1000" i="0" u="none" strike="noStrike" baseline="0" dirty="0"/>
              <a:t>Melbourne 3-4 June, 2019. </a:t>
            </a:r>
            <a:endParaRPr lang="en-US" sz="1000" i="0" u="none" strike="noStrike" baseline="0" dirty="0"/>
          </a:p>
          <a:p>
            <a:pPr marL="0" indent="0">
              <a:buNone/>
            </a:pPr>
            <a:endParaRPr lang="en-AU" sz="1600" dirty="0">
              <a:effectLst/>
              <a:ea typeface="Times New Roman" panose="02020603050405020304" pitchFamily="18" charset="0"/>
            </a:endParaRPr>
          </a:p>
          <a:p>
            <a:pPr marL="0" indent="0">
              <a:buNone/>
            </a:pPr>
            <a:endParaRPr lang="en-AU" sz="1600" dirty="0">
              <a:ea typeface="Times New Roman" panose="02020603050405020304" pitchFamily="18" charset="0"/>
            </a:endParaRPr>
          </a:p>
          <a:p>
            <a:pPr marL="0" indent="0">
              <a:buNone/>
            </a:pPr>
            <a:endParaRPr lang="en-AU" sz="1600" dirty="0">
              <a:effectLst/>
              <a:ea typeface="Times New Roman" panose="02020603050405020304" pitchFamily="18" charset="0"/>
            </a:endParaRPr>
          </a:p>
          <a:p>
            <a:pPr marL="0" indent="0">
              <a:buNone/>
            </a:pPr>
            <a:endParaRPr lang="en-US" sz="1600" dirty="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p:txBody>
          <a:bodyPr/>
          <a:lstStyle/>
          <a:p>
            <a:r>
              <a:rPr lang="en-US" dirty="0"/>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p:txBody>
          <a:bodyPr/>
          <a:lstStyle/>
          <a:p>
            <a:fld id="{6E91CC32-6A6B-4E2E-BBA1-6864F305DA26}" type="slidenum">
              <a:rPr lang="en-US" smtClean="0"/>
              <a:t>6</a:t>
            </a:fld>
            <a:endParaRPr lang="en-US"/>
          </a:p>
        </p:txBody>
      </p:sp>
    </p:spTree>
    <p:extLst>
      <p:ext uri="{BB962C8B-B14F-4D97-AF65-F5344CB8AC3E}">
        <p14:creationId xmlns:p14="http://schemas.microsoft.com/office/powerpoint/2010/main" val="235973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p:txBody>
          <a:bodyPr>
            <a:normAutofit/>
          </a:bodyPr>
          <a:lstStyle/>
          <a:p>
            <a:r>
              <a:rPr lang="en-US" sz="3200" dirty="0"/>
              <a:t>Definitional:</a:t>
            </a:r>
            <a:br>
              <a:rPr lang="en-US" sz="3200" dirty="0"/>
            </a:br>
            <a:br>
              <a:rPr lang="en-US" sz="3200" dirty="0"/>
            </a:br>
            <a:r>
              <a:rPr lang="en-US" sz="3200" dirty="0"/>
              <a:t>compensable acts and effects</a:t>
            </a:r>
            <a:endParaRPr lang="en-AU" sz="3200" dirty="0"/>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35467" y="2306781"/>
            <a:ext cx="11391312" cy="3870181"/>
          </a:xfrm>
        </p:spPr>
        <p:txBody>
          <a:bodyPr>
            <a:normAutofit/>
          </a:bodyPr>
          <a:lstStyle/>
          <a:p>
            <a:pPr marL="0" indent="0">
              <a:buNone/>
            </a:pPr>
            <a:endParaRPr lang="en-US" sz="1600" dirty="0">
              <a:ea typeface="Open Sans" panose="020B0606030504020204" pitchFamily="34" charset="0"/>
              <a:cs typeface="Open Sans" panose="020B0606030504020204" pitchFamily="34" charset="0"/>
            </a:endParaRPr>
          </a:p>
          <a:p>
            <a:pPr marL="0" indent="0">
              <a:buNone/>
            </a:pPr>
            <a:r>
              <a:rPr lang="en-US" sz="1600" i="1" dirty="0">
                <a:ea typeface="Open Sans" panose="020B0606030504020204" pitchFamily="34" charset="0"/>
                <a:cs typeface="Open Sans" panose="020B0606030504020204" pitchFamily="34" charset="0"/>
              </a:rPr>
              <a:t>Northern Territory vs Griffiths </a:t>
            </a:r>
            <a:r>
              <a:rPr lang="en-US" sz="1600" dirty="0">
                <a:ea typeface="Open Sans" panose="020B0606030504020204" pitchFamily="34" charset="0"/>
                <a:cs typeface="Open Sans" panose="020B0606030504020204" pitchFamily="34" charset="0"/>
              </a:rPr>
              <a:t>[2019] describes 53 compensable acts in relation to various grants of tenure over land parcels within the town of Timber Creek, which were later held to have impaired or extinguished the </a:t>
            </a:r>
            <a:r>
              <a:rPr lang="en-AU" sz="1600" dirty="0" err="1">
                <a:ea typeface="Open Sans" panose="020B0606030504020204" pitchFamily="34" charset="0"/>
                <a:cs typeface="Open Sans" panose="020B0606030504020204" pitchFamily="34" charset="0"/>
              </a:rPr>
              <a:t>Ngaliwurru</a:t>
            </a:r>
            <a:r>
              <a:rPr lang="en-AU" sz="1600" dirty="0">
                <a:ea typeface="Open Sans" panose="020B0606030504020204" pitchFamily="34" charset="0"/>
                <a:cs typeface="Open Sans" panose="020B0606030504020204" pitchFamily="34" charset="0"/>
              </a:rPr>
              <a:t> and </a:t>
            </a:r>
            <a:r>
              <a:rPr lang="en-AU" sz="1600" dirty="0" err="1">
                <a:ea typeface="Open Sans" panose="020B0606030504020204" pitchFamily="34" charset="0"/>
                <a:cs typeface="Open Sans" panose="020B0606030504020204" pitchFamily="34" charset="0"/>
              </a:rPr>
              <a:t>Nungali</a:t>
            </a:r>
            <a:r>
              <a:rPr lang="en-AU" sz="1600" dirty="0">
                <a:ea typeface="Open Sans" panose="020B0606030504020204" pitchFamily="34" charset="0"/>
                <a:cs typeface="Open Sans" panose="020B0606030504020204" pitchFamily="34" charset="0"/>
              </a:rPr>
              <a:t> Peoples </a:t>
            </a:r>
            <a:r>
              <a:rPr lang="en-US" sz="1600" dirty="0">
                <a:ea typeface="Open Sans" panose="020B0606030504020204" pitchFamily="34" charset="0"/>
                <a:cs typeface="Open Sans" panose="020B0606030504020204" pitchFamily="34" charset="0"/>
              </a:rPr>
              <a:t>native title rights in those areas. The compensable acts were listed as occurring at the date of the granting of the tenure for each parcel (variously between 1980-1996).</a:t>
            </a:r>
          </a:p>
          <a:p>
            <a:pPr marL="0" indent="0">
              <a:buNone/>
            </a:pPr>
            <a:r>
              <a:rPr lang="en-US" sz="1600" dirty="0">
                <a:ea typeface="Open Sans" panose="020B0606030504020204" pitchFamily="34" charset="0"/>
                <a:cs typeface="Open Sans" panose="020B0606030504020204" pitchFamily="34" charset="0"/>
              </a:rPr>
              <a:t>Of note however, the High Court noted that there were “four events … which were not the direct result of compensable acts” but which were effects of those acts after the granting of the tenure. The Judge said that these events helped to explain why the “compensable act itself has a compensable effect which is not one dimensional”, leading the Judge to conclude that “</a:t>
            </a:r>
            <a:r>
              <a:rPr lang="en-US" sz="1600" dirty="0"/>
              <a:t>the consequences of [compensable] acts can be incremental and cumulative”. </a:t>
            </a:r>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p:txBody>
          <a:bodyPr/>
          <a:lstStyle/>
          <a:p>
            <a:r>
              <a:rPr lang="en-US" dirty="0"/>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p:txBody>
          <a:bodyPr/>
          <a:lstStyle/>
          <a:p>
            <a:fld id="{6E91CC32-6A6B-4E2E-BBA1-6864F305DA26}" type="slidenum">
              <a:rPr lang="en-US" smtClean="0"/>
              <a:t>7</a:t>
            </a:fld>
            <a:endParaRPr lang="en-US" dirty="0"/>
          </a:p>
        </p:txBody>
      </p:sp>
    </p:spTree>
    <p:extLst>
      <p:ext uri="{BB962C8B-B14F-4D97-AF65-F5344CB8AC3E}">
        <p14:creationId xmlns:p14="http://schemas.microsoft.com/office/powerpoint/2010/main" val="411573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p:txBody>
          <a:bodyPr>
            <a:normAutofit/>
          </a:bodyPr>
          <a:lstStyle/>
          <a:p>
            <a:r>
              <a:rPr lang="en-US" sz="3200" dirty="0"/>
              <a:t>Definitional: </a:t>
            </a:r>
            <a:br>
              <a:rPr lang="en-US" sz="3200" dirty="0"/>
            </a:br>
            <a:br>
              <a:rPr lang="en-US" sz="3200" dirty="0"/>
            </a:br>
            <a:r>
              <a:rPr lang="en-US" sz="3200" dirty="0"/>
              <a:t>compensable acts and effects</a:t>
            </a:r>
            <a:endParaRPr lang="en-AU" sz="3200" dirty="0"/>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35466" y="2306781"/>
            <a:ext cx="11295059" cy="3870181"/>
          </a:xfrm>
        </p:spPr>
        <p:txBody>
          <a:bodyPr>
            <a:normAutofit/>
          </a:bodyPr>
          <a:lstStyle/>
          <a:p>
            <a:pPr marL="0" indent="0" algn="l">
              <a:buNone/>
            </a:pPr>
            <a:endParaRPr lang="en-US" sz="1800" b="0" i="0" u="none" strike="noStrike" baseline="0" dirty="0"/>
          </a:p>
          <a:p>
            <a:pPr marL="0" indent="0" algn="l">
              <a:buNone/>
            </a:pPr>
            <a:r>
              <a:rPr lang="en-US" sz="1800" b="0" i="0" u="none" strike="noStrike" baseline="0" dirty="0"/>
              <a:t>[205] “The earlier acts, which were not compensable, punched holes in what could be likened to a single large painting – a single and coherent pattern of belief in relation to a far wider area of land. The subsequent compensable acts punched further holes in separate parts of the one painting, and the damage done was not to be measured by reference to the holes created by the compensable acts alone, but by reference to the effect of those holes in the context of the </a:t>
            </a:r>
            <a:r>
              <a:rPr lang="en-AU" sz="1800" b="0" i="0" u="none" strike="noStrike" baseline="0" dirty="0"/>
              <a:t>wider area”</a:t>
            </a:r>
            <a:endParaRPr lang="en-US" sz="1600" dirty="0"/>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p:txBody>
          <a:bodyPr/>
          <a:lstStyle/>
          <a:p>
            <a:r>
              <a:rPr lang="en-US" dirty="0"/>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p:txBody>
          <a:bodyPr/>
          <a:lstStyle/>
          <a:p>
            <a:fld id="{6E91CC32-6A6B-4E2E-BBA1-6864F305DA26}" type="slidenum">
              <a:rPr lang="en-US" smtClean="0"/>
              <a:t>8</a:t>
            </a:fld>
            <a:endParaRPr lang="en-US" dirty="0"/>
          </a:p>
        </p:txBody>
      </p:sp>
    </p:spTree>
    <p:extLst>
      <p:ext uri="{BB962C8B-B14F-4D97-AF65-F5344CB8AC3E}">
        <p14:creationId xmlns:p14="http://schemas.microsoft.com/office/powerpoint/2010/main" val="9673530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518-A069-E23D-04D0-9E8C68208A5B}"/>
              </a:ext>
            </a:extLst>
          </p:cNvPr>
          <p:cNvSpPr>
            <a:spLocks noGrp="1"/>
          </p:cNvSpPr>
          <p:nvPr>
            <p:ph type="title"/>
          </p:nvPr>
        </p:nvSpPr>
        <p:spPr/>
        <p:txBody>
          <a:bodyPr>
            <a:normAutofit/>
          </a:bodyPr>
          <a:lstStyle/>
          <a:p>
            <a:r>
              <a:rPr lang="en-US" sz="3200" dirty="0"/>
              <a:t>Definitional: </a:t>
            </a:r>
            <a:br>
              <a:rPr lang="en-US" sz="3200" dirty="0"/>
            </a:br>
            <a:br>
              <a:rPr lang="en-US" sz="3200" dirty="0"/>
            </a:br>
            <a:r>
              <a:rPr lang="en-US" sz="3200" dirty="0" err="1"/>
              <a:t>solastalgia</a:t>
            </a:r>
            <a:endParaRPr lang="en-AU" sz="3200" dirty="0"/>
          </a:p>
        </p:txBody>
      </p:sp>
      <p:sp>
        <p:nvSpPr>
          <p:cNvPr id="3" name="Content Placeholder 2">
            <a:extLst>
              <a:ext uri="{FF2B5EF4-FFF2-40B4-BE49-F238E27FC236}">
                <a16:creationId xmlns:a16="http://schemas.microsoft.com/office/drawing/2014/main" id="{5A4F5E2D-4805-E204-4732-9BFBD54DDC74}"/>
              </a:ext>
            </a:extLst>
          </p:cNvPr>
          <p:cNvSpPr>
            <a:spLocks noGrp="1"/>
          </p:cNvSpPr>
          <p:nvPr>
            <p:ph idx="1"/>
          </p:nvPr>
        </p:nvSpPr>
        <p:spPr>
          <a:xfrm>
            <a:off x="335466" y="2306781"/>
            <a:ext cx="11295059" cy="3870181"/>
          </a:xfrm>
        </p:spPr>
        <p:txBody>
          <a:bodyPr>
            <a:normAutofit/>
          </a:bodyPr>
          <a:lstStyle/>
          <a:p>
            <a:pPr marL="0" indent="0" algn="l">
              <a:buNone/>
            </a:pPr>
            <a:endParaRPr lang="en-US" sz="1800" b="0" i="0" u="none" strike="noStrike" baseline="0" dirty="0"/>
          </a:p>
          <a:p>
            <a:pPr algn="just">
              <a:lnSpc>
                <a:spcPct val="150000"/>
              </a:lnSpc>
              <a:spcAft>
                <a:spcPts val="800"/>
              </a:spcAft>
            </a:pPr>
            <a:r>
              <a:rPr lang="en-AU" sz="1800" kern="0" dirty="0">
                <a:effectLst/>
                <a:latin typeface="Neue Haas Grotesk Text Pro" panose="020B0504020202020204" pitchFamily="34" charset="0"/>
                <a:ea typeface="Calibri" panose="020F0502020204030204" pitchFamily="34" charset="0"/>
                <a:cs typeface="Calibri" panose="020F0502020204030204" pitchFamily="34" charset="0"/>
              </a:rPr>
              <a:t>After ecological philosopher Glenn Albrecht (2005, 2007), the term </a:t>
            </a:r>
            <a:r>
              <a:rPr lang="en-AU" sz="1800" b="1" i="1" kern="0" dirty="0" err="1">
                <a:effectLst/>
                <a:latin typeface="Neue Haas Grotesk Text Pro" panose="020B0504020202020204" pitchFamily="34" charset="0"/>
                <a:ea typeface="Calibri" panose="020F0502020204030204" pitchFamily="34" charset="0"/>
                <a:cs typeface="Calibri" panose="020F0502020204030204" pitchFamily="34" charset="0"/>
              </a:rPr>
              <a:t>solastalgia</a:t>
            </a:r>
            <a:r>
              <a:rPr lang="en-AU" sz="1800" kern="0" dirty="0">
                <a:effectLst/>
                <a:latin typeface="Neue Haas Grotesk Text Pro" panose="020B0504020202020204" pitchFamily="34" charset="0"/>
                <a:ea typeface="Calibri" panose="020F0502020204030204" pitchFamily="34" charset="0"/>
                <a:cs typeface="Calibri" panose="020F0502020204030204" pitchFamily="34" charset="0"/>
              </a:rPr>
              <a:t> has its origins in research into the social and psychological impacts of ecosystem distress, and in the concepts of ‘solace’ and ‘desolation’. Derived from research on the changing landscape of the Upper Hunter Valley (NSW) due to open-cut coal mining, power station pollution and prolonged drought, Albrecht described as </a:t>
            </a:r>
            <a:r>
              <a:rPr lang="en-AU" sz="1800" b="1" i="1" kern="0" dirty="0" err="1">
                <a:effectLst/>
                <a:latin typeface="Neue Haas Grotesk Text Pro" panose="020B0504020202020204" pitchFamily="34" charset="0"/>
                <a:ea typeface="Calibri" panose="020F0502020204030204" pitchFamily="34" charset="0"/>
                <a:cs typeface="Calibri" panose="020F0502020204030204" pitchFamily="34" charset="0"/>
              </a:rPr>
              <a:t>solastalgia</a:t>
            </a:r>
            <a:r>
              <a:rPr lang="en-AU" sz="1800" kern="0" dirty="0">
                <a:effectLst/>
                <a:latin typeface="Neue Haas Grotesk Text Pro" panose="020B0504020202020204" pitchFamily="34" charset="0"/>
                <a:ea typeface="Calibri" panose="020F0502020204030204" pitchFamily="34" charset="0"/>
                <a:cs typeface="Calibri" panose="020F0502020204030204" pitchFamily="34" charset="0"/>
              </a:rPr>
              <a:t> a form of psychological distress in the residents in the Hunter Valley. For Albrecht (2007:35), </a:t>
            </a:r>
            <a:r>
              <a:rPr lang="en-AU" sz="1800" b="1" i="1" kern="0" dirty="0" err="1">
                <a:effectLst/>
                <a:latin typeface="Neue Haas Grotesk Text Pro" panose="020B0504020202020204" pitchFamily="34" charset="0"/>
                <a:ea typeface="Calibri" panose="020F0502020204030204" pitchFamily="34" charset="0"/>
                <a:cs typeface="Calibri" panose="020F0502020204030204" pitchFamily="34" charset="0"/>
              </a:rPr>
              <a:t>solastalgia</a:t>
            </a:r>
            <a:r>
              <a:rPr lang="en-AU" sz="1800" kern="0" dirty="0">
                <a:effectLst/>
                <a:latin typeface="Neue Haas Grotesk Text Pro" panose="020B0504020202020204" pitchFamily="34" charset="0"/>
                <a:ea typeface="Calibri" panose="020F0502020204030204" pitchFamily="34" charset="0"/>
                <a:cs typeface="Calibri" panose="020F0502020204030204" pitchFamily="34" charset="0"/>
              </a:rPr>
              <a:t> is the lived experience of the loss of value of the present, and is manifest in a feeling of dislocation, of being undermined by forces that destroy the potential for solace to be derived from the immediate and the given.”</a:t>
            </a:r>
            <a:endParaRPr lang="en-AU" sz="1800" kern="1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E97A2EF-F6E8-AA2E-5866-CE21A1E0DA6C}"/>
              </a:ext>
            </a:extLst>
          </p:cNvPr>
          <p:cNvSpPr>
            <a:spLocks noGrp="1"/>
          </p:cNvSpPr>
          <p:nvPr>
            <p:ph type="dt" sz="half" idx="10"/>
          </p:nvPr>
        </p:nvSpPr>
        <p:spPr/>
        <p:txBody>
          <a:bodyPr/>
          <a:lstStyle/>
          <a:p>
            <a:fld id="{0F996519-E62D-4F8C-AE1E-36928EC7D15C}" type="datetime1">
              <a:rPr lang="en-US" smtClean="0"/>
              <a:t>2/19/2024</a:t>
            </a:fld>
            <a:endParaRPr lang="en-US"/>
          </a:p>
        </p:txBody>
      </p:sp>
      <p:sp>
        <p:nvSpPr>
          <p:cNvPr id="5" name="Footer Placeholder 4">
            <a:extLst>
              <a:ext uri="{FF2B5EF4-FFF2-40B4-BE49-F238E27FC236}">
                <a16:creationId xmlns:a16="http://schemas.microsoft.com/office/drawing/2014/main" id="{0078FB3B-C10C-17EA-AFD4-07B5A6E1ACD1}"/>
              </a:ext>
            </a:extLst>
          </p:cNvPr>
          <p:cNvSpPr>
            <a:spLocks noGrp="1"/>
          </p:cNvSpPr>
          <p:nvPr>
            <p:ph type="ftr" sz="quarter" idx="11"/>
          </p:nvPr>
        </p:nvSpPr>
        <p:spPr/>
        <p:txBody>
          <a:bodyPr/>
          <a:lstStyle/>
          <a:p>
            <a:r>
              <a:rPr lang="en-US" dirty="0"/>
              <a:t>Centre for Native Title Anthropology Conference, 8-9 Feb 2024</a:t>
            </a:r>
          </a:p>
        </p:txBody>
      </p:sp>
      <p:sp>
        <p:nvSpPr>
          <p:cNvPr id="6" name="Slide Number Placeholder 5">
            <a:extLst>
              <a:ext uri="{FF2B5EF4-FFF2-40B4-BE49-F238E27FC236}">
                <a16:creationId xmlns:a16="http://schemas.microsoft.com/office/drawing/2014/main" id="{C71F549B-BC43-E034-A204-E57AB330DE2B}"/>
              </a:ext>
            </a:extLst>
          </p:cNvPr>
          <p:cNvSpPr>
            <a:spLocks noGrp="1"/>
          </p:cNvSpPr>
          <p:nvPr>
            <p:ph type="sldNum" sz="quarter" idx="12"/>
          </p:nvPr>
        </p:nvSpPr>
        <p:spPr/>
        <p:txBody>
          <a:bodyPr/>
          <a:lstStyle/>
          <a:p>
            <a:fld id="{6E91CC32-6A6B-4E2E-BBA1-6864F305DA26}" type="slidenum">
              <a:rPr lang="en-US" smtClean="0"/>
              <a:t>9</a:t>
            </a:fld>
            <a:endParaRPr lang="en-US" dirty="0"/>
          </a:p>
        </p:txBody>
      </p:sp>
    </p:spTree>
    <p:extLst>
      <p:ext uri="{BB962C8B-B14F-4D97-AF65-F5344CB8AC3E}">
        <p14:creationId xmlns:p14="http://schemas.microsoft.com/office/powerpoint/2010/main" val="3048173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ylanVTI">
  <a:themeElements>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themeOverride>
</file>

<file path=docProps/app.xml><?xml version="1.0" encoding="utf-8"?>
<Properties xmlns="http://schemas.openxmlformats.org/officeDocument/2006/extended-properties" xmlns:vt="http://schemas.openxmlformats.org/officeDocument/2006/docPropsVTypes">
  <Template/>
  <TotalTime>3964</TotalTime>
  <Words>3764</Words>
  <Application>Microsoft Office PowerPoint</Application>
  <PresentationFormat>Widescreen</PresentationFormat>
  <Paragraphs>223</Paragraphs>
  <Slides>17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abcsans</vt:lpstr>
      <vt:lpstr>Arial</vt:lpstr>
      <vt:lpstr>Calibri</vt:lpstr>
      <vt:lpstr>Jumble</vt:lpstr>
      <vt:lpstr>Neue Haas Grotesk Text Pro</vt:lpstr>
      <vt:lpstr>Open Sans</vt:lpstr>
      <vt:lpstr>Roboto</vt:lpstr>
      <vt:lpstr>Symbol</vt:lpstr>
      <vt:lpstr>Times New Roman</vt:lpstr>
      <vt:lpstr>DylanVTI</vt:lpstr>
      <vt:lpstr> Workshop:  Native title compensation research: fieldwork and reporting practicalities.  </vt:lpstr>
      <vt:lpstr>Acknowledgements</vt:lpstr>
      <vt:lpstr>Workshop Outline </vt:lpstr>
      <vt:lpstr>Introductions </vt:lpstr>
      <vt:lpstr>Definitional:   cultural loss</vt:lpstr>
      <vt:lpstr>Definitional:   cultural loss</vt:lpstr>
      <vt:lpstr>Definitional:  compensable acts and effects</vt:lpstr>
      <vt:lpstr>Definitional:   compensable acts and effects</vt:lpstr>
      <vt:lpstr>Definitional:   solastalgia</vt:lpstr>
      <vt:lpstr>Definitional:   solastalgia</vt:lpstr>
      <vt:lpstr>Small Group Exercise: Hypothetical (1) </vt:lpstr>
      <vt:lpstr>Small Group Exercise: Hypothetical (2) </vt:lpstr>
      <vt:lpstr>Small Group Exercise: Hypothetical (3) </vt:lpstr>
      <vt:lpstr>Small Group Exercise: Hypothetical (4)  7.  The lawyer claimed that each of these compensable acts have, in different ways, impacted the claimants’ cultural beliefs and practices associated with each area, causing cultural loss  *  loss of access, amenity and privacy;  *  loss of ability to visit, protect and teach about the spiritual significance of each place;  *  loss of an ability to conduct cultural practices and ceremonial law at each location;  *  impairment of ability to carry responsibilities to protect country from desecration;  * loss of respect in the eyes of the regional community for failing cultural obligations.   </vt:lpstr>
      <vt:lpstr>Small Group Exercise: Hypothetical (5)  You have completed your consultations with the claimant group, and submitted your anthropological assessment of cultural loss. In your group, explain and discuss: PREPARATION What preliminary desktop research did you undertake? What assumptions did you have to make? What actions did you take to prepare for the field research?        Small Group Exercise: Hypothetical (5) </vt:lpstr>
      <vt:lpstr>Small Group Exercise  Reflections and Discussion:  Share your group’s response to these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Native title compensation research: fieldwork and reporting practicalities.</dc:title>
  <dc:creator>Belinda Liebelt</dc:creator>
  <cp:lastModifiedBy>Belinda Liebelt</cp:lastModifiedBy>
  <cp:revision>9</cp:revision>
  <dcterms:created xsi:type="dcterms:W3CDTF">2024-01-31T02:48:07Z</dcterms:created>
  <dcterms:modified xsi:type="dcterms:W3CDTF">2024-02-19T00:02:23Z</dcterms:modified>
</cp:coreProperties>
</file>